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72" r:id="rId4"/>
    <p:sldId id="277" r:id="rId5"/>
    <p:sldId id="275" r:id="rId6"/>
    <p:sldId id="278" r:id="rId7"/>
    <p:sldId id="279" r:id="rId8"/>
    <p:sldId id="280" r:id="rId9"/>
    <p:sldId id="273" r:id="rId10"/>
    <p:sldId id="284" r:id="rId11"/>
    <p:sldId id="276" r:id="rId12"/>
    <p:sldId id="281" r:id="rId13"/>
    <p:sldId id="282" r:id="rId14"/>
    <p:sldId id="283" r:id="rId15"/>
    <p:sldId id="274" r:id="rId16"/>
    <p:sldId id="285" r:id="rId17"/>
    <p:sldId id="286" r:id="rId18"/>
    <p:sldId id="287" r:id="rId19"/>
    <p:sldId id="288" r:id="rId20"/>
    <p:sldId id="293" r:id="rId21"/>
    <p:sldId id="290" r:id="rId22"/>
    <p:sldId id="291" r:id="rId23"/>
    <p:sldId id="295" r:id="rId24"/>
    <p:sldId id="292" r:id="rId25"/>
    <p:sldId id="294" r:id="rId26"/>
    <p:sldId id="296" r:id="rId27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ина" initials="М" lastIdx="2" clrIdx="0">
    <p:extLst>
      <p:ext uri="{19B8F6BF-5375-455C-9EA6-DF929625EA0E}">
        <p15:presenceInfo xmlns:p15="http://schemas.microsoft.com/office/powerpoint/2012/main" xmlns="" userId="Мари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16A6F"/>
    <a:srgbClr val="81AFB5"/>
    <a:srgbClr val="016565"/>
    <a:srgbClr val="003300"/>
    <a:srgbClr val="C4E0EA"/>
    <a:srgbClr val="C9FFFF"/>
    <a:srgbClr val="F7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59" autoAdjust="0"/>
  </p:normalViewPr>
  <p:slideViewPr>
    <p:cSldViewPr>
      <p:cViewPr varScale="1">
        <p:scale>
          <a:sx n="107" d="100"/>
          <a:sy n="107" d="100"/>
        </p:scale>
        <p:origin x="-84" y="-13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0T19:31:03.090" idx="2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0T19:30:21.996" idx="1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CDE52-49C8-478C-9D83-B0CB6C413207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B8741-F2B6-4B00-A3EF-12A93EADA4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396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 flipV="1">
            <a:off x="0" y="-166836"/>
            <a:ext cx="9144000" cy="2088232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2137420"/>
            <a:ext cx="7772400" cy="1225021"/>
          </a:xfrm>
        </p:spPr>
        <p:txBody>
          <a:bodyPr>
            <a:normAutofit/>
          </a:bodyPr>
          <a:lstStyle>
            <a:lvl1pPr>
              <a:defRPr sz="5400">
                <a:gradFill>
                  <a:gsLst>
                    <a:gs pos="0">
                      <a:srgbClr val="003300"/>
                    </a:gs>
                    <a:gs pos="17000">
                      <a:srgbClr val="003300"/>
                    </a:gs>
                    <a:gs pos="41000">
                      <a:srgbClr val="016565"/>
                    </a:gs>
                    <a:gs pos="61000">
                      <a:srgbClr val="016565">
                        <a:alpha val="99000"/>
                      </a:srgbClr>
                    </a:gs>
                    <a:gs pos="100000">
                      <a:srgbClr val="003300"/>
                    </a:gs>
                  </a:gsLst>
                  <a:lin ang="7200000" scaled="0"/>
                </a:gradFill>
                <a:effectLst/>
              </a:defRPr>
            </a:lvl1pPr>
          </a:lstStyle>
          <a:p>
            <a:r>
              <a:rPr lang="ru-RU" dirty="0"/>
              <a:t>Название выступления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11560" y="4153644"/>
            <a:ext cx="6400800" cy="74042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ФИО докладчика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971600" y="36701"/>
            <a:ext cx="72008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1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altLang="ru-RU" sz="1200" b="1" dirty="0">
                <a:solidFill>
                  <a:schemeClr val="bg1"/>
                </a:solidFill>
                <a:effectLst/>
                <a:latin typeface="Tahoma" pitchFamily="34" charset="0"/>
              </a:rPr>
              <a:t>Федеральная служба по надзору в сфере образования и науки Российской Федерации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  <a:t>Федеральное государственное бюджетное научное учреждение</a:t>
            </a:r>
          </a:p>
          <a:p>
            <a:pPr algn="ctr">
              <a:lnSpc>
                <a:spcPct val="120000"/>
              </a:lnSpc>
            </a:pPr>
            <a:r>
              <a:rPr lang="ru-RU" altLang="ru-RU" sz="1400" b="1" dirty="0">
                <a:solidFill>
                  <a:srgbClr val="003300"/>
                </a:solidFill>
                <a:latin typeface="Tahoma" pitchFamily="34" charset="0"/>
              </a:rPr>
              <a:t>ФЕДЕРАЛЬНЫЙ</a:t>
            </a:r>
            <a:r>
              <a:rPr lang="ru-RU" altLang="ru-RU" sz="1400" b="1" baseline="0" dirty="0">
                <a:solidFill>
                  <a:srgbClr val="003300"/>
                </a:solidFill>
                <a:latin typeface="Tahoma" pitchFamily="34" charset="0"/>
              </a:rPr>
              <a:t> ИНСТИТУТ ПЕДАГОГИЧЕСКИХ ИЗМЕРЕНИЙ</a:t>
            </a:r>
            <a: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  <a:t/>
            </a:r>
            <a:br>
              <a:rPr lang="ru-RU" altLang="ru-RU" sz="1200" b="1" dirty="0">
                <a:solidFill>
                  <a:srgbClr val="003300"/>
                </a:solidFill>
                <a:latin typeface="Tahoma" pitchFamily="34" charset="0"/>
              </a:rPr>
            </a:br>
            <a:endParaRPr lang="ru-RU" altLang="ru-RU" sz="1200" b="1" dirty="0">
              <a:solidFill>
                <a:srgbClr val="003300"/>
              </a:solidFill>
              <a:latin typeface="Tahoma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985292"/>
            <a:ext cx="9144000" cy="45719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2" hasCustomPrompt="1"/>
          </p:nvPr>
        </p:nvSpPr>
        <p:spPr>
          <a:xfrm>
            <a:off x="4499992" y="5017740"/>
            <a:ext cx="792734" cy="369332"/>
          </a:xfrm>
        </p:spPr>
        <p:txBody>
          <a:bodyPr>
            <a:spAutoFit/>
          </a:bodyPr>
          <a:lstStyle>
            <a:lvl1pPr>
              <a:buNone/>
              <a:defRPr/>
            </a:lvl1pPr>
            <a:lvl2pPr>
              <a:buNone/>
              <a:defRPr/>
            </a:lvl2pPr>
            <a:lvl5pPr marL="714375" indent="-714375" algn="ctr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4"/>
            <a:r>
              <a:rPr lang="ru-RU" dirty="0"/>
              <a:t>дата</a:t>
            </a: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0" y="985292"/>
            <a:ext cx="899592" cy="288032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>
          <a:xfrm>
            <a:off x="0" y="0"/>
            <a:ext cx="848719" cy="120131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Прямоугольник 14"/>
          <p:cNvSpPr/>
          <p:nvPr userDrawn="1"/>
        </p:nvSpPr>
        <p:spPr>
          <a:xfrm>
            <a:off x="8172400" y="-166836"/>
            <a:ext cx="9716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8172400" y="697260"/>
            <a:ext cx="9716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-94828"/>
            <a:ext cx="971600" cy="87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одержимое 19"/>
          <p:cNvSpPr>
            <a:spLocks noGrp="1"/>
          </p:cNvSpPr>
          <p:nvPr>
            <p:ph sz="quarter" idx="13" hasCustomPrompt="1"/>
          </p:nvPr>
        </p:nvSpPr>
        <p:spPr>
          <a:xfrm>
            <a:off x="1187624" y="1129308"/>
            <a:ext cx="7200800" cy="288032"/>
          </a:xfrm>
        </p:spPr>
        <p:txBody>
          <a:bodyPr lIns="36000" tIns="36000" rIns="36000" bIns="36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Название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0" y="5305772"/>
            <a:ext cx="9144000" cy="409228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ый треугольник 14"/>
          <p:cNvSpPr/>
          <p:nvPr userDrawn="1"/>
        </p:nvSpPr>
        <p:spPr>
          <a:xfrm rot="16200000" flipH="1">
            <a:off x="8021538" y="-137170"/>
            <a:ext cx="985292" cy="1259632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363272" cy="61241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67544" y="1273324"/>
            <a:ext cx="8229600" cy="3771636"/>
          </a:xfrm>
        </p:spPr>
        <p:txBody>
          <a:bodyPr>
            <a:normAutofit/>
          </a:bodyPr>
          <a:lstStyle>
            <a:lvl1pPr marL="342900" marR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/>
            </a:lvl1pPr>
          </a:lstStyle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Образец текста Образец текста Образец текста </a:t>
            </a:r>
          </a:p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  <a:p>
            <a:pPr marL="342900" marR="0" lvl="0" indent="342900" algn="just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  <a:p>
            <a:pPr lvl="0"/>
            <a:r>
              <a:rPr lang="ru-RU" dirty="0"/>
              <a:t>Образец</a:t>
            </a:r>
          </a:p>
          <a:p>
            <a:pPr lvl="0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7236296" y="5339888"/>
            <a:ext cx="184698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solidFill>
                  <a:srgbClr val="81AFB5"/>
                </a:solidFill>
                <a:latin typeface="+mj-lt"/>
              </a:rPr>
              <a:t>© все права защищены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841276"/>
            <a:ext cx="9144000" cy="45719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841276"/>
            <a:ext cx="827584" cy="216024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>
          <a:xfrm>
            <a:off x="0" y="0"/>
            <a:ext cx="755576" cy="985292"/>
          </a:xfrm>
          <a:prstGeom prst="rect">
            <a:avLst/>
          </a:prstGeom>
          <a:ln>
            <a:noFill/>
          </a:ln>
        </p:spPr>
      </p:pic>
      <p:sp>
        <p:nvSpPr>
          <p:cNvPr id="16" name="Прямоугольный треугольник 15"/>
          <p:cNvSpPr/>
          <p:nvPr userDrawn="1"/>
        </p:nvSpPr>
        <p:spPr>
          <a:xfrm rot="5400000" flipH="1">
            <a:off x="766987" y="-11411"/>
            <a:ext cx="841275" cy="864096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ru-RU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1978D-67F9-44E6-8C16-59FBC90B48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8032" y="1921396"/>
            <a:ext cx="8204448" cy="1225021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0070C0"/>
                </a:solidFill>
              </a:rPr>
              <a:t>Оценивание выполнения </a:t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4000" dirty="0">
                <a:solidFill>
                  <a:srgbClr val="0070C0"/>
                </a:solidFill>
              </a:rPr>
              <a:t>заданий 34 - 35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225652"/>
            <a:ext cx="6400800" cy="740420"/>
          </a:xfrm>
        </p:spPr>
        <p:txBody>
          <a:bodyPr>
            <a:normAutofit/>
          </a:bodyPr>
          <a:lstStyle/>
          <a:p>
            <a:pPr algn="r"/>
            <a:endParaRPr lang="ru-RU" sz="16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85292"/>
            <a:ext cx="885698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Семинар по согласованию подходов  к оцениванию экзаменационных работ участников  единого </a:t>
            </a:r>
            <a:b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государственного экзамена 2019 года экспертами предметных комиссий субъектов Российской Федерации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1100" b="1" dirty="0">
                <a:solidFill>
                  <a:srgbClr val="416A6F"/>
                </a:solidFill>
              </a:rPr>
              <a:t>г. Москва, март 2019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4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ответа на задание 34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0632C1-E9E9-463C-895A-47963C66F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9308"/>
            <a:ext cx="8229600" cy="4221858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 +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 (электролиз)</a:t>
            </a:r>
          </a:p>
          <a:p>
            <a:pPr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2NaOH + CuSO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Na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Cu(OH)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m(NaCl) = 390 ∙ 0,15 = 58,5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г;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n(NaCl) = 58,5 / 58,5 = 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моль </a:t>
            </a:r>
          </a:p>
          <a:p>
            <a:pPr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n(H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n(Cl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21,9 / (2 + 71) = 0,3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моль ;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n(NaOH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0,6 моль</a:t>
            </a:r>
          </a:p>
          <a:p>
            <a:pPr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CuSO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160 ∙ 0,2 = 32 г;       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CuSO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32 / 160 = 0,2 моль </a:t>
            </a:r>
          </a:p>
          <a:p>
            <a:pPr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прореаг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=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обр.) = 0,6 моль;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осталось) = 1,0 – 0,6 = 0,4 моль</a:t>
            </a:r>
          </a:p>
          <a:p>
            <a:pPr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осталось) = 0,4 ∙ 58,5 = 23,4 г</a:t>
            </a:r>
          </a:p>
          <a:p>
            <a:pPr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n(Cu(OH)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n(CuSO</a:t>
            </a:r>
            <a:r>
              <a:rPr lang="en-US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0,2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моль ; m(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0,2 ∙ 98 = 19,6 г</a:t>
            </a:r>
          </a:p>
          <a:p>
            <a:pPr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m(р-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390 + 160 – 21,9 – 19,6 = 508,5 г;  </a:t>
            </a:r>
          </a:p>
          <a:p>
            <a:pPr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23,4 / 508,5 = 0,046, или 4,6%</a:t>
            </a:r>
          </a:p>
        </p:txBody>
      </p:sp>
    </p:spTree>
    <p:extLst>
      <p:ext uri="{BB962C8B-B14F-4D97-AF65-F5344CB8AC3E}">
        <p14:creationId xmlns:p14="http://schemas.microsoft.com/office/powerpoint/2010/main" xmlns="" val="2167869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3204"/>
            <a:ext cx="8363272" cy="576065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ответа 1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ED7D5257-0753-4976-AE50-967A8AF2BBA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376" y="981043"/>
            <a:ext cx="6984775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1317559-A8DD-42E4-8E34-D014B187E4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7" y="3865612"/>
            <a:ext cx="6840759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xmlns="" id="{050193A9-08E8-43F6-898D-046A40F2F273}"/>
              </a:ext>
            </a:extLst>
          </p:cNvPr>
          <p:cNvSpPr/>
          <p:nvPr/>
        </p:nvSpPr>
        <p:spPr>
          <a:xfrm>
            <a:off x="6443133" y="1874032"/>
            <a:ext cx="1557005" cy="445835"/>
          </a:xfrm>
          <a:custGeom>
            <a:avLst/>
            <a:gdLst>
              <a:gd name="connsiteX0" fmla="*/ 0 w 1557005"/>
              <a:gd name="connsiteY0" fmla="*/ 157968 h 445835"/>
              <a:gd name="connsiteX1" fmla="*/ 42334 w 1557005"/>
              <a:gd name="connsiteY1" fmla="*/ 166435 h 445835"/>
              <a:gd name="connsiteX2" fmla="*/ 118534 w 1557005"/>
              <a:gd name="connsiteY2" fmla="*/ 132568 h 445835"/>
              <a:gd name="connsiteX3" fmla="*/ 169334 w 1557005"/>
              <a:gd name="connsiteY3" fmla="*/ 115635 h 445835"/>
              <a:gd name="connsiteX4" fmla="*/ 194734 w 1557005"/>
              <a:gd name="connsiteY4" fmla="*/ 98701 h 445835"/>
              <a:gd name="connsiteX5" fmla="*/ 330200 w 1557005"/>
              <a:gd name="connsiteY5" fmla="*/ 73301 h 445835"/>
              <a:gd name="connsiteX6" fmla="*/ 381000 w 1557005"/>
              <a:gd name="connsiteY6" fmla="*/ 56368 h 445835"/>
              <a:gd name="connsiteX7" fmla="*/ 1016000 w 1557005"/>
              <a:gd name="connsiteY7" fmla="*/ 30968 h 445835"/>
              <a:gd name="connsiteX8" fmla="*/ 1464734 w 1557005"/>
              <a:gd name="connsiteY8" fmla="*/ 22501 h 445835"/>
              <a:gd name="connsiteX9" fmla="*/ 1507067 w 1557005"/>
              <a:gd name="connsiteY9" fmla="*/ 64835 h 445835"/>
              <a:gd name="connsiteX10" fmla="*/ 1540934 w 1557005"/>
              <a:gd name="connsiteY10" fmla="*/ 107168 h 445835"/>
              <a:gd name="connsiteX11" fmla="*/ 1540934 w 1557005"/>
              <a:gd name="connsiteY11" fmla="*/ 301901 h 445835"/>
              <a:gd name="connsiteX12" fmla="*/ 1507067 w 1557005"/>
              <a:gd name="connsiteY12" fmla="*/ 369635 h 445835"/>
              <a:gd name="connsiteX13" fmla="*/ 1456267 w 1557005"/>
              <a:gd name="connsiteY13" fmla="*/ 403501 h 445835"/>
              <a:gd name="connsiteX14" fmla="*/ 1397000 w 1557005"/>
              <a:gd name="connsiteY14" fmla="*/ 411968 h 445835"/>
              <a:gd name="connsiteX15" fmla="*/ 1007534 w 1557005"/>
              <a:gd name="connsiteY15" fmla="*/ 420435 h 445835"/>
              <a:gd name="connsiteX16" fmla="*/ 397934 w 1557005"/>
              <a:gd name="connsiteY16" fmla="*/ 445835 h 445835"/>
              <a:gd name="connsiteX17" fmla="*/ 50800 w 1557005"/>
              <a:gd name="connsiteY17" fmla="*/ 437368 h 445835"/>
              <a:gd name="connsiteX18" fmla="*/ 33867 w 1557005"/>
              <a:gd name="connsiteY18" fmla="*/ 403501 h 445835"/>
              <a:gd name="connsiteX19" fmla="*/ 0 w 1557005"/>
              <a:gd name="connsiteY19" fmla="*/ 284968 h 445835"/>
              <a:gd name="connsiteX20" fmla="*/ 0 w 1557005"/>
              <a:gd name="connsiteY20" fmla="*/ 157968 h 44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557005" h="445835">
                <a:moveTo>
                  <a:pt x="0" y="157968"/>
                </a:moveTo>
                <a:cubicBezTo>
                  <a:pt x="14111" y="160790"/>
                  <a:pt x="28002" y="167738"/>
                  <a:pt x="42334" y="166435"/>
                </a:cubicBezTo>
                <a:cubicBezTo>
                  <a:pt x="105713" y="160673"/>
                  <a:pt x="76615" y="151198"/>
                  <a:pt x="118534" y="132568"/>
                </a:cubicBezTo>
                <a:cubicBezTo>
                  <a:pt x="134845" y="125319"/>
                  <a:pt x="169334" y="115635"/>
                  <a:pt x="169334" y="115635"/>
                </a:cubicBezTo>
                <a:cubicBezTo>
                  <a:pt x="177801" y="109990"/>
                  <a:pt x="185171" y="102179"/>
                  <a:pt x="194734" y="98701"/>
                </a:cubicBezTo>
                <a:cubicBezTo>
                  <a:pt x="241772" y="81596"/>
                  <a:pt x="281189" y="79428"/>
                  <a:pt x="330200" y="73301"/>
                </a:cubicBezTo>
                <a:cubicBezTo>
                  <a:pt x="347133" y="67657"/>
                  <a:pt x="363289" y="58582"/>
                  <a:pt x="381000" y="56368"/>
                </a:cubicBezTo>
                <a:cubicBezTo>
                  <a:pt x="681716" y="18779"/>
                  <a:pt x="470966" y="40206"/>
                  <a:pt x="1016000" y="30968"/>
                </a:cubicBezTo>
                <a:cubicBezTo>
                  <a:pt x="1192667" y="-27920"/>
                  <a:pt x="1048955" y="13655"/>
                  <a:pt x="1464734" y="22501"/>
                </a:cubicBezTo>
                <a:cubicBezTo>
                  <a:pt x="1478845" y="36612"/>
                  <a:pt x="1495997" y="48230"/>
                  <a:pt x="1507067" y="64835"/>
                </a:cubicBezTo>
                <a:cubicBezTo>
                  <a:pt x="1528428" y="96877"/>
                  <a:pt x="1516805" y="83040"/>
                  <a:pt x="1540934" y="107168"/>
                </a:cubicBezTo>
                <a:cubicBezTo>
                  <a:pt x="1565903" y="182081"/>
                  <a:pt x="1558504" y="149631"/>
                  <a:pt x="1540934" y="301901"/>
                </a:cubicBezTo>
                <a:cubicBezTo>
                  <a:pt x="1537491" y="331737"/>
                  <a:pt x="1529459" y="352841"/>
                  <a:pt x="1507067" y="369635"/>
                </a:cubicBezTo>
                <a:cubicBezTo>
                  <a:pt x="1490786" y="381846"/>
                  <a:pt x="1476414" y="400623"/>
                  <a:pt x="1456267" y="403501"/>
                </a:cubicBezTo>
                <a:cubicBezTo>
                  <a:pt x="1436511" y="406323"/>
                  <a:pt x="1416942" y="411215"/>
                  <a:pt x="1397000" y="411968"/>
                </a:cubicBezTo>
                <a:cubicBezTo>
                  <a:pt x="1267240" y="416865"/>
                  <a:pt x="1137356" y="417613"/>
                  <a:pt x="1007534" y="420435"/>
                </a:cubicBezTo>
                <a:cubicBezTo>
                  <a:pt x="726932" y="460520"/>
                  <a:pt x="928907" y="436680"/>
                  <a:pt x="397934" y="445835"/>
                </a:cubicBezTo>
                <a:lnTo>
                  <a:pt x="50800" y="437368"/>
                </a:lnTo>
                <a:cubicBezTo>
                  <a:pt x="38263" y="435910"/>
                  <a:pt x="38554" y="415220"/>
                  <a:pt x="33867" y="403501"/>
                </a:cubicBezTo>
                <a:cubicBezTo>
                  <a:pt x="25883" y="383540"/>
                  <a:pt x="0" y="301021"/>
                  <a:pt x="0" y="284968"/>
                </a:cubicBezTo>
                <a:lnTo>
                  <a:pt x="0" y="157968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xmlns="" id="{7C400C42-BC62-41BE-A433-FA913F10190F}"/>
              </a:ext>
            </a:extLst>
          </p:cNvPr>
          <p:cNvSpPr/>
          <p:nvPr/>
        </p:nvSpPr>
        <p:spPr>
          <a:xfrm>
            <a:off x="3395024" y="3048000"/>
            <a:ext cx="639947" cy="406400"/>
          </a:xfrm>
          <a:custGeom>
            <a:avLst/>
            <a:gdLst>
              <a:gd name="connsiteX0" fmla="*/ 88405 w 639947"/>
              <a:gd name="connsiteY0" fmla="*/ 43543 h 406400"/>
              <a:gd name="connsiteX1" fmla="*/ 320633 w 639947"/>
              <a:gd name="connsiteY1" fmla="*/ 29029 h 406400"/>
              <a:gd name="connsiteX2" fmla="*/ 436747 w 639947"/>
              <a:gd name="connsiteY2" fmla="*/ 0 h 406400"/>
              <a:gd name="connsiteX3" fmla="*/ 581890 w 639947"/>
              <a:gd name="connsiteY3" fmla="*/ 14514 h 406400"/>
              <a:gd name="connsiteX4" fmla="*/ 596405 w 639947"/>
              <a:gd name="connsiteY4" fmla="*/ 58057 h 406400"/>
              <a:gd name="connsiteX5" fmla="*/ 639947 w 639947"/>
              <a:gd name="connsiteY5" fmla="*/ 159657 h 406400"/>
              <a:gd name="connsiteX6" fmla="*/ 625433 w 639947"/>
              <a:gd name="connsiteY6" fmla="*/ 319314 h 406400"/>
              <a:gd name="connsiteX7" fmla="*/ 610919 w 639947"/>
              <a:gd name="connsiteY7" fmla="*/ 362857 h 406400"/>
              <a:gd name="connsiteX8" fmla="*/ 567376 w 639947"/>
              <a:gd name="connsiteY8" fmla="*/ 406400 h 406400"/>
              <a:gd name="connsiteX9" fmla="*/ 335147 w 639947"/>
              <a:gd name="connsiteY9" fmla="*/ 377371 h 406400"/>
              <a:gd name="connsiteX10" fmla="*/ 291605 w 639947"/>
              <a:gd name="connsiteY10" fmla="*/ 348343 h 406400"/>
              <a:gd name="connsiteX11" fmla="*/ 262576 w 639947"/>
              <a:gd name="connsiteY11" fmla="*/ 304800 h 406400"/>
              <a:gd name="connsiteX12" fmla="*/ 190005 w 639947"/>
              <a:gd name="connsiteY12" fmla="*/ 290286 h 406400"/>
              <a:gd name="connsiteX13" fmla="*/ 30347 w 639947"/>
              <a:gd name="connsiteY13" fmla="*/ 275771 h 406400"/>
              <a:gd name="connsiteX14" fmla="*/ 1319 w 639947"/>
              <a:gd name="connsiteY14" fmla="*/ 174171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9947" h="406400">
                <a:moveTo>
                  <a:pt x="88405" y="43543"/>
                </a:moveTo>
                <a:cubicBezTo>
                  <a:pt x="165814" y="38705"/>
                  <a:pt x="243672" y="38649"/>
                  <a:pt x="320633" y="29029"/>
                </a:cubicBezTo>
                <a:cubicBezTo>
                  <a:pt x="360221" y="24080"/>
                  <a:pt x="436747" y="0"/>
                  <a:pt x="436747" y="0"/>
                </a:cubicBezTo>
                <a:cubicBezTo>
                  <a:pt x="485128" y="4838"/>
                  <a:pt x="536195" y="-2102"/>
                  <a:pt x="581890" y="14514"/>
                </a:cubicBezTo>
                <a:cubicBezTo>
                  <a:pt x="596268" y="19742"/>
                  <a:pt x="590378" y="43995"/>
                  <a:pt x="596405" y="58057"/>
                </a:cubicBezTo>
                <a:cubicBezTo>
                  <a:pt x="650206" y="183592"/>
                  <a:pt x="605912" y="57550"/>
                  <a:pt x="639947" y="159657"/>
                </a:cubicBezTo>
                <a:cubicBezTo>
                  <a:pt x="635109" y="212876"/>
                  <a:pt x="632990" y="266413"/>
                  <a:pt x="625433" y="319314"/>
                </a:cubicBezTo>
                <a:cubicBezTo>
                  <a:pt x="623269" y="334460"/>
                  <a:pt x="619406" y="350127"/>
                  <a:pt x="610919" y="362857"/>
                </a:cubicBezTo>
                <a:cubicBezTo>
                  <a:pt x="599533" y="379936"/>
                  <a:pt x="581890" y="391886"/>
                  <a:pt x="567376" y="406400"/>
                </a:cubicBezTo>
                <a:cubicBezTo>
                  <a:pt x="531348" y="403629"/>
                  <a:pt x="397809" y="408702"/>
                  <a:pt x="335147" y="377371"/>
                </a:cubicBezTo>
                <a:cubicBezTo>
                  <a:pt x="319545" y="369570"/>
                  <a:pt x="306119" y="358019"/>
                  <a:pt x="291605" y="348343"/>
                </a:cubicBezTo>
                <a:cubicBezTo>
                  <a:pt x="281929" y="333829"/>
                  <a:pt x="277722" y="313455"/>
                  <a:pt x="262576" y="304800"/>
                </a:cubicBezTo>
                <a:cubicBezTo>
                  <a:pt x="241157" y="292561"/>
                  <a:pt x="214484" y="293346"/>
                  <a:pt x="190005" y="290286"/>
                </a:cubicBezTo>
                <a:cubicBezTo>
                  <a:pt x="136979" y="283658"/>
                  <a:pt x="83566" y="280609"/>
                  <a:pt x="30347" y="275771"/>
                </a:cubicBezTo>
                <a:cubicBezTo>
                  <a:pt x="-9416" y="216127"/>
                  <a:pt x="1319" y="249673"/>
                  <a:pt x="1319" y="17417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xmlns="" id="{F1D9F2A9-EDCC-44B6-BEEB-A9B3405729C1}"/>
              </a:ext>
            </a:extLst>
          </p:cNvPr>
          <p:cNvSpPr/>
          <p:nvPr/>
        </p:nvSpPr>
        <p:spPr>
          <a:xfrm>
            <a:off x="2496457" y="3483429"/>
            <a:ext cx="1973952" cy="449942"/>
          </a:xfrm>
          <a:custGeom>
            <a:avLst/>
            <a:gdLst>
              <a:gd name="connsiteX0" fmla="*/ 0 w 1973952"/>
              <a:gd name="connsiteY0" fmla="*/ 130628 h 449942"/>
              <a:gd name="connsiteX1" fmla="*/ 14514 w 1973952"/>
              <a:gd name="connsiteY1" fmla="*/ 319314 h 449942"/>
              <a:gd name="connsiteX2" fmla="*/ 29029 w 1973952"/>
              <a:gd name="connsiteY2" fmla="*/ 377371 h 449942"/>
              <a:gd name="connsiteX3" fmla="*/ 145143 w 1973952"/>
              <a:gd name="connsiteY3" fmla="*/ 391885 h 449942"/>
              <a:gd name="connsiteX4" fmla="*/ 290286 w 1973952"/>
              <a:gd name="connsiteY4" fmla="*/ 420914 h 449942"/>
              <a:gd name="connsiteX5" fmla="*/ 1582057 w 1973952"/>
              <a:gd name="connsiteY5" fmla="*/ 449942 h 449942"/>
              <a:gd name="connsiteX6" fmla="*/ 1669143 w 1973952"/>
              <a:gd name="connsiteY6" fmla="*/ 435428 h 449942"/>
              <a:gd name="connsiteX7" fmla="*/ 1712686 w 1973952"/>
              <a:gd name="connsiteY7" fmla="*/ 391885 h 449942"/>
              <a:gd name="connsiteX8" fmla="*/ 1756229 w 1973952"/>
              <a:gd name="connsiteY8" fmla="*/ 377371 h 449942"/>
              <a:gd name="connsiteX9" fmla="*/ 1799772 w 1973952"/>
              <a:gd name="connsiteY9" fmla="*/ 348342 h 449942"/>
              <a:gd name="connsiteX10" fmla="*/ 1843314 w 1973952"/>
              <a:gd name="connsiteY10" fmla="*/ 333828 h 449942"/>
              <a:gd name="connsiteX11" fmla="*/ 1959429 w 1973952"/>
              <a:gd name="connsiteY11" fmla="*/ 188685 h 449942"/>
              <a:gd name="connsiteX12" fmla="*/ 1973943 w 1973952"/>
              <a:gd name="connsiteY12" fmla="*/ 0 h 449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73952" h="449942">
                <a:moveTo>
                  <a:pt x="0" y="130628"/>
                </a:moveTo>
                <a:cubicBezTo>
                  <a:pt x="4838" y="193523"/>
                  <a:pt x="7143" y="256665"/>
                  <a:pt x="14514" y="319314"/>
                </a:cubicBezTo>
                <a:cubicBezTo>
                  <a:pt x="16845" y="339125"/>
                  <a:pt x="11591" y="367683"/>
                  <a:pt x="29029" y="377371"/>
                </a:cubicBezTo>
                <a:cubicBezTo>
                  <a:pt x="63126" y="396314"/>
                  <a:pt x="106668" y="385472"/>
                  <a:pt x="145143" y="391885"/>
                </a:cubicBezTo>
                <a:cubicBezTo>
                  <a:pt x="193811" y="399996"/>
                  <a:pt x="240959" y="419806"/>
                  <a:pt x="290286" y="420914"/>
                </a:cubicBezTo>
                <a:lnTo>
                  <a:pt x="1582057" y="449942"/>
                </a:lnTo>
                <a:cubicBezTo>
                  <a:pt x="1611086" y="445104"/>
                  <a:pt x="1642250" y="447380"/>
                  <a:pt x="1669143" y="435428"/>
                </a:cubicBezTo>
                <a:cubicBezTo>
                  <a:pt x="1687900" y="427091"/>
                  <a:pt x="1695607" y="403271"/>
                  <a:pt x="1712686" y="391885"/>
                </a:cubicBezTo>
                <a:cubicBezTo>
                  <a:pt x="1725416" y="383398"/>
                  <a:pt x="1741715" y="382209"/>
                  <a:pt x="1756229" y="377371"/>
                </a:cubicBezTo>
                <a:cubicBezTo>
                  <a:pt x="1770743" y="367695"/>
                  <a:pt x="1784170" y="356143"/>
                  <a:pt x="1799772" y="348342"/>
                </a:cubicBezTo>
                <a:cubicBezTo>
                  <a:pt x="1813456" y="341500"/>
                  <a:pt x="1831238" y="343221"/>
                  <a:pt x="1843314" y="333828"/>
                </a:cubicBezTo>
                <a:cubicBezTo>
                  <a:pt x="1927084" y="268674"/>
                  <a:pt x="1921852" y="263838"/>
                  <a:pt x="1959429" y="188685"/>
                </a:cubicBezTo>
                <a:cubicBezTo>
                  <a:pt x="1974819" y="19392"/>
                  <a:pt x="1973943" y="82466"/>
                  <a:pt x="1973943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xmlns="" id="{1010259C-8C12-4C3A-8274-818D9E53F3B6}"/>
              </a:ext>
            </a:extLst>
          </p:cNvPr>
          <p:cNvSpPr/>
          <p:nvPr/>
        </p:nvSpPr>
        <p:spPr>
          <a:xfrm>
            <a:off x="6198139" y="3410857"/>
            <a:ext cx="376832" cy="354697"/>
          </a:xfrm>
          <a:custGeom>
            <a:avLst/>
            <a:gdLst>
              <a:gd name="connsiteX0" fmla="*/ 101061 w 376832"/>
              <a:gd name="connsiteY0" fmla="*/ 58057 h 354697"/>
              <a:gd name="connsiteX1" fmla="*/ 173632 w 376832"/>
              <a:gd name="connsiteY1" fmla="*/ 43543 h 354697"/>
              <a:gd name="connsiteX2" fmla="*/ 231690 w 376832"/>
              <a:gd name="connsiteY2" fmla="*/ 14514 h 354697"/>
              <a:gd name="connsiteX3" fmla="*/ 275232 w 376832"/>
              <a:gd name="connsiteY3" fmla="*/ 0 h 354697"/>
              <a:gd name="connsiteX4" fmla="*/ 347804 w 376832"/>
              <a:gd name="connsiteY4" fmla="*/ 14514 h 354697"/>
              <a:gd name="connsiteX5" fmla="*/ 362318 w 376832"/>
              <a:gd name="connsiteY5" fmla="*/ 58057 h 354697"/>
              <a:gd name="connsiteX6" fmla="*/ 376832 w 376832"/>
              <a:gd name="connsiteY6" fmla="*/ 145143 h 354697"/>
              <a:gd name="connsiteX7" fmla="*/ 362318 w 376832"/>
              <a:gd name="connsiteY7" fmla="*/ 333829 h 354697"/>
              <a:gd name="connsiteX8" fmla="*/ 304261 w 376832"/>
              <a:gd name="connsiteY8" fmla="*/ 348343 h 354697"/>
              <a:gd name="connsiteX9" fmla="*/ 13975 w 376832"/>
              <a:gd name="connsiteY9" fmla="*/ 333829 h 354697"/>
              <a:gd name="connsiteX10" fmla="*/ 13975 w 376832"/>
              <a:gd name="connsiteY10" fmla="*/ 232229 h 354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6832" h="354697">
                <a:moveTo>
                  <a:pt x="101061" y="58057"/>
                </a:moveTo>
                <a:cubicBezTo>
                  <a:pt x="125251" y="53219"/>
                  <a:pt x="150229" y="51344"/>
                  <a:pt x="173632" y="43543"/>
                </a:cubicBezTo>
                <a:cubicBezTo>
                  <a:pt x="194159" y="36701"/>
                  <a:pt x="211803" y="23037"/>
                  <a:pt x="231690" y="14514"/>
                </a:cubicBezTo>
                <a:cubicBezTo>
                  <a:pt x="245752" y="8487"/>
                  <a:pt x="260718" y="4838"/>
                  <a:pt x="275232" y="0"/>
                </a:cubicBezTo>
                <a:cubicBezTo>
                  <a:pt x="299423" y="4838"/>
                  <a:pt x="327278" y="830"/>
                  <a:pt x="347804" y="14514"/>
                </a:cubicBezTo>
                <a:cubicBezTo>
                  <a:pt x="360534" y="23001"/>
                  <a:pt x="358999" y="43122"/>
                  <a:pt x="362318" y="58057"/>
                </a:cubicBezTo>
                <a:cubicBezTo>
                  <a:pt x="368702" y="86785"/>
                  <a:pt x="371994" y="116114"/>
                  <a:pt x="376832" y="145143"/>
                </a:cubicBezTo>
                <a:cubicBezTo>
                  <a:pt x="371994" y="208038"/>
                  <a:pt x="383534" y="274423"/>
                  <a:pt x="362318" y="333829"/>
                </a:cubicBezTo>
                <a:cubicBezTo>
                  <a:pt x="355609" y="352615"/>
                  <a:pt x="324209" y="348343"/>
                  <a:pt x="304261" y="348343"/>
                </a:cubicBezTo>
                <a:cubicBezTo>
                  <a:pt x="207378" y="348343"/>
                  <a:pt x="103929" y="369810"/>
                  <a:pt x="13975" y="333829"/>
                </a:cubicBezTo>
                <a:cubicBezTo>
                  <a:pt x="-17469" y="321251"/>
                  <a:pt x="13975" y="266096"/>
                  <a:pt x="13975" y="232229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xmlns="" id="{C8ECAF96-C28D-4E9D-BE52-992351020154}"/>
              </a:ext>
            </a:extLst>
          </p:cNvPr>
          <p:cNvSpPr/>
          <p:nvPr/>
        </p:nvSpPr>
        <p:spPr>
          <a:xfrm>
            <a:off x="7141029" y="3902024"/>
            <a:ext cx="464457" cy="267406"/>
          </a:xfrm>
          <a:custGeom>
            <a:avLst/>
            <a:gdLst>
              <a:gd name="connsiteX0" fmla="*/ 72571 w 464457"/>
              <a:gd name="connsiteY0" fmla="*/ 60376 h 267406"/>
              <a:gd name="connsiteX1" fmla="*/ 145142 w 464457"/>
              <a:gd name="connsiteY1" fmla="*/ 16833 h 267406"/>
              <a:gd name="connsiteX2" fmla="*/ 348342 w 464457"/>
              <a:gd name="connsiteY2" fmla="*/ 16833 h 267406"/>
              <a:gd name="connsiteX3" fmla="*/ 391885 w 464457"/>
              <a:gd name="connsiteY3" fmla="*/ 45862 h 267406"/>
              <a:gd name="connsiteX4" fmla="*/ 435428 w 464457"/>
              <a:gd name="connsiteY4" fmla="*/ 60376 h 267406"/>
              <a:gd name="connsiteX5" fmla="*/ 464457 w 464457"/>
              <a:gd name="connsiteY5" fmla="*/ 103919 h 267406"/>
              <a:gd name="connsiteX6" fmla="*/ 406400 w 464457"/>
              <a:gd name="connsiteY6" fmla="*/ 234547 h 267406"/>
              <a:gd name="connsiteX7" fmla="*/ 362857 w 464457"/>
              <a:gd name="connsiteY7" fmla="*/ 263576 h 267406"/>
              <a:gd name="connsiteX8" fmla="*/ 0 w 464457"/>
              <a:gd name="connsiteY8" fmla="*/ 263576 h 26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4457" h="267406">
                <a:moveTo>
                  <a:pt x="72571" y="60376"/>
                </a:moveTo>
                <a:cubicBezTo>
                  <a:pt x="96761" y="45862"/>
                  <a:pt x="119910" y="29449"/>
                  <a:pt x="145142" y="16833"/>
                </a:cubicBezTo>
                <a:cubicBezTo>
                  <a:pt x="212800" y="-16996"/>
                  <a:pt x="266294" y="9374"/>
                  <a:pt x="348342" y="16833"/>
                </a:cubicBezTo>
                <a:cubicBezTo>
                  <a:pt x="362856" y="26509"/>
                  <a:pt x="376283" y="38061"/>
                  <a:pt x="391885" y="45862"/>
                </a:cubicBezTo>
                <a:cubicBezTo>
                  <a:pt x="405569" y="52704"/>
                  <a:pt x="423481" y="50819"/>
                  <a:pt x="435428" y="60376"/>
                </a:cubicBezTo>
                <a:cubicBezTo>
                  <a:pt x="449050" y="71273"/>
                  <a:pt x="454781" y="89405"/>
                  <a:pt x="464457" y="103919"/>
                </a:cubicBezTo>
                <a:cubicBezTo>
                  <a:pt x="450085" y="147033"/>
                  <a:pt x="440901" y="200046"/>
                  <a:pt x="406400" y="234547"/>
                </a:cubicBezTo>
                <a:cubicBezTo>
                  <a:pt x="394065" y="246882"/>
                  <a:pt x="380257" y="262333"/>
                  <a:pt x="362857" y="263576"/>
                </a:cubicBezTo>
                <a:cubicBezTo>
                  <a:pt x="242212" y="272194"/>
                  <a:pt x="120952" y="263576"/>
                  <a:pt x="0" y="26357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xmlns="" id="{D68F3EB7-D1D0-416F-B5DE-408331EA8C61}"/>
              </a:ext>
            </a:extLst>
          </p:cNvPr>
          <p:cNvSpPr/>
          <p:nvPr/>
        </p:nvSpPr>
        <p:spPr>
          <a:xfrm>
            <a:off x="2409371" y="4644571"/>
            <a:ext cx="2728686" cy="478972"/>
          </a:xfrm>
          <a:custGeom>
            <a:avLst/>
            <a:gdLst>
              <a:gd name="connsiteX0" fmla="*/ 0 w 2728686"/>
              <a:gd name="connsiteY0" fmla="*/ 29029 h 478972"/>
              <a:gd name="connsiteX1" fmla="*/ 14515 w 2728686"/>
              <a:gd name="connsiteY1" fmla="*/ 232229 h 478972"/>
              <a:gd name="connsiteX2" fmla="*/ 58058 w 2728686"/>
              <a:gd name="connsiteY2" fmla="*/ 275772 h 478972"/>
              <a:gd name="connsiteX3" fmla="*/ 304800 w 2728686"/>
              <a:gd name="connsiteY3" fmla="*/ 319315 h 478972"/>
              <a:gd name="connsiteX4" fmla="*/ 508000 w 2728686"/>
              <a:gd name="connsiteY4" fmla="*/ 333829 h 478972"/>
              <a:gd name="connsiteX5" fmla="*/ 609600 w 2728686"/>
              <a:gd name="connsiteY5" fmla="*/ 362858 h 478972"/>
              <a:gd name="connsiteX6" fmla="*/ 696686 w 2728686"/>
              <a:gd name="connsiteY6" fmla="*/ 377372 h 478972"/>
              <a:gd name="connsiteX7" fmla="*/ 1190172 w 2728686"/>
              <a:gd name="connsiteY7" fmla="*/ 406400 h 478972"/>
              <a:gd name="connsiteX8" fmla="*/ 1262743 w 2728686"/>
              <a:gd name="connsiteY8" fmla="*/ 420915 h 478972"/>
              <a:gd name="connsiteX9" fmla="*/ 1306286 w 2728686"/>
              <a:gd name="connsiteY9" fmla="*/ 435429 h 478972"/>
              <a:gd name="connsiteX10" fmla="*/ 1393372 w 2728686"/>
              <a:gd name="connsiteY10" fmla="*/ 449943 h 478972"/>
              <a:gd name="connsiteX11" fmla="*/ 1843315 w 2728686"/>
              <a:gd name="connsiteY11" fmla="*/ 478972 h 478972"/>
              <a:gd name="connsiteX12" fmla="*/ 2162629 w 2728686"/>
              <a:gd name="connsiteY12" fmla="*/ 464458 h 478972"/>
              <a:gd name="connsiteX13" fmla="*/ 2220686 w 2728686"/>
              <a:gd name="connsiteY13" fmla="*/ 435429 h 478972"/>
              <a:gd name="connsiteX14" fmla="*/ 2322286 w 2728686"/>
              <a:gd name="connsiteY14" fmla="*/ 406400 h 478972"/>
              <a:gd name="connsiteX15" fmla="*/ 2365829 w 2728686"/>
              <a:gd name="connsiteY15" fmla="*/ 377372 h 478972"/>
              <a:gd name="connsiteX16" fmla="*/ 2510972 w 2728686"/>
              <a:gd name="connsiteY16" fmla="*/ 348343 h 478972"/>
              <a:gd name="connsiteX17" fmla="*/ 2656115 w 2728686"/>
              <a:gd name="connsiteY17" fmla="*/ 290286 h 478972"/>
              <a:gd name="connsiteX18" fmla="*/ 2699658 w 2728686"/>
              <a:gd name="connsiteY18" fmla="*/ 188686 h 478972"/>
              <a:gd name="connsiteX19" fmla="*/ 2728686 w 2728686"/>
              <a:gd name="connsiteY19" fmla="*/ 101600 h 478972"/>
              <a:gd name="connsiteX20" fmla="*/ 2728686 w 2728686"/>
              <a:gd name="connsiteY20" fmla="*/ 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28686" h="478972">
                <a:moveTo>
                  <a:pt x="0" y="29029"/>
                </a:moveTo>
                <a:cubicBezTo>
                  <a:pt x="4838" y="96762"/>
                  <a:pt x="-1038" y="166128"/>
                  <a:pt x="14515" y="232229"/>
                </a:cubicBezTo>
                <a:cubicBezTo>
                  <a:pt x="19216" y="252210"/>
                  <a:pt x="40115" y="265804"/>
                  <a:pt x="58058" y="275772"/>
                </a:cubicBezTo>
                <a:cubicBezTo>
                  <a:pt x="128956" y="315160"/>
                  <a:pt x="231477" y="313449"/>
                  <a:pt x="304800" y="319315"/>
                </a:cubicBezTo>
                <a:lnTo>
                  <a:pt x="508000" y="333829"/>
                </a:lnTo>
                <a:cubicBezTo>
                  <a:pt x="541867" y="343505"/>
                  <a:pt x="575280" y="354938"/>
                  <a:pt x="609600" y="362858"/>
                </a:cubicBezTo>
                <a:cubicBezTo>
                  <a:pt x="638275" y="369475"/>
                  <a:pt x="667553" y="373210"/>
                  <a:pt x="696686" y="377372"/>
                </a:cubicBezTo>
                <a:cubicBezTo>
                  <a:pt x="896484" y="405914"/>
                  <a:pt x="906876" y="395504"/>
                  <a:pt x="1190172" y="406400"/>
                </a:cubicBezTo>
                <a:cubicBezTo>
                  <a:pt x="1214362" y="411238"/>
                  <a:pt x="1238810" y="414932"/>
                  <a:pt x="1262743" y="420915"/>
                </a:cubicBezTo>
                <a:cubicBezTo>
                  <a:pt x="1277586" y="424626"/>
                  <a:pt x="1291351" y="432110"/>
                  <a:pt x="1306286" y="435429"/>
                </a:cubicBezTo>
                <a:cubicBezTo>
                  <a:pt x="1335014" y="441813"/>
                  <a:pt x="1364201" y="446053"/>
                  <a:pt x="1393372" y="449943"/>
                </a:cubicBezTo>
                <a:cubicBezTo>
                  <a:pt x="1570098" y="473507"/>
                  <a:pt x="1625665" y="469079"/>
                  <a:pt x="1843315" y="478972"/>
                </a:cubicBezTo>
                <a:cubicBezTo>
                  <a:pt x="1949753" y="474134"/>
                  <a:pt x="2056783" y="476671"/>
                  <a:pt x="2162629" y="464458"/>
                </a:cubicBezTo>
                <a:cubicBezTo>
                  <a:pt x="2184123" y="461978"/>
                  <a:pt x="2200799" y="443952"/>
                  <a:pt x="2220686" y="435429"/>
                </a:cubicBezTo>
                <a:cubicBezTo>
                  <a:pt x="2249832" y="422938"/>
                  <a:pt x="2292832" y="413764"/>
                  <a:pt x="2322286" y="406400"/>
                </a:cubicBezTo>
                <a:cubicBezTo>
                  <a:pt x="2336800" y="396724"/>
                  <a:pt x="2349795" y="384243"/>
                  <a:pt x="2365829" y="377372"/>
                </a:cubicBezTo>
                <a:cubicBezTo>
                  <a:pt x="2399597" y="362900"/>
                  <a:pt x="2482164" y="355545"/>
                  <a:pt x="2510972" y="348343"/>
                </a:cubicBezTo>
                <a:cubicBezTo>
                  <a:pt x="2582718" y="330406"/>
                  <a:pt x="2596051" y="320319"/>
                  <a:pt x="2656115" y="290286"/>
                </a:cubicBezTo>
                <a:cubicBezTo>
                  <a:pt x="2702167" y="221206"/>
                  <a:pt x="2674097" y="273889"/>
                  <a:pt x="2699658" y="188686"/>
                </a:cubicBezTo>
                <a:cubicBezTo>
                  <a:pt x="2708451" y="159378"/>
                  <a:pt x="2728686" y="132199"/>
                  <a:pt x="2728686" y="101600"/>
                </a:cubicBezTo>
                <a:lnTo>
                  <a:pt x="2728686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9A92214-46CE-4A34-8855-6E10230E006A}"/>
              </a:ext>
            </a:extLst>
          </p:cNvPr>
          <p:cNvSpPr/>
          <p:nvPr/>
        </p:nvSpPr>
        <p:spPr>
          <a:xfrm>
            <a:off x="1167407" y="5105039"/>
            <a:ext cx="2658100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1+0(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+0 +0 = 1 б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3755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5"/>
            <a:ext cx="8363272" cy="37407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ответа 2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AFFA3FE-7B51-42EB-9387-354178CF6E3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913284"/>
            <a:ext cx="7560840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D17456B-26C9-414F-B118-ACD3FB48089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09628"/>
            <a:ext cx="6624736" cy="15841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474794C-4658-4144-962C-A358FBA485C2}"/>
              </a:ext>
            </a:extLst>
          </p:cNvPr>
          <p:cNvSpPr/>
          <p:nvPr/>
        </p:nvSpPr>
        <p:spPr>
          <a:xfrm>
            <a:off x="303032" y="3001516"/>
            <a:ext cx="146065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1+0+0+0=1 б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xmlns="" id="{7324007D-9504-4F43-81E4-0E7D9378289D}"/>
              </a:ext>
            </a:extLst>
          </p:cNvPr>
          <p:cNvSpPr/>
          <p:nvPr/>
        </p:nvSpPr>
        <p:spPr>
          <a:xfrm>
            <a:off x="5486400" y="3264276"/>
            <a:ext cx="1800412" cy="799724"/>
          </a:xfrm>
          <a:custGeom>
            <a:avLst/>
            <a:gdLst>
              <a:gd name="connsiteX0" fmla="*/ 377371 w 1800412"/>
              <a:gd name="connsiteY0" fmla="*/ 74010 h 799724"/>
              <a:gd name="connsiteX1" fmla="*/ 435429 w 1800412"/>
              <a:gd name="connsiteY1" fmla="*/ 103038 h 799724"/>
              <a:gd name="connsiteX2" fmla="*/ 478971 w 1800412"/>
              <a:gd name="connsiteY2" fmla="*/ 117553 h 799724"/>
              <a:gd name="connsiteX3" fmla="*/ 537029 w 1800412"/>
              <a:gd name="connsiteY3" fmla="*/ 132067 h 799724"/>
              <a:gd name="connsiteX4" fmla="*/ 711200 w 1800412"/>
              <a:gd name="connsiteY4" fmla="*/ 117553 h 799724"/>
              <a:gd name="connsiteX5" fmla="*/ 798286 w 1800412"/>
              <a:gd name="connsiteY5" fmla="*/ 88524 h 799724"/>
              <a:gd name="connsiteX6" fmla="*/ 928914 w 1800412"/>
              <a:gd name="connsiteY6" fmla="*/ 59495 h 799724"/>
              <a:gd name="connsiteX7" fmla="*/ 1698171 w 1800412"/>
              <a:gd name="connsiteY7" fmla="*/ 74010 h 799724"/>
              <a:gd name="connsiteX8" fmla="*/ 1756229 w 1800412"/>
              <a:gd name="connsiteY8" fmla="*/ 88524 h 799724"/>
              <a:gd name="connsiteX9" fmla="*/ 1799771 w 1800412"/>
              <a:gd name="connsiteY9" fmla="*/ 117553 h 799724"/>
              <a:gd name="connsiteX10" fmla="*/ 1756229 w 1800412"/>
              <a:gd name="connsiteY10" fmla="*/ 494924 h 799724"/>
              <a:gd name="connsiteX11" fmla="*/ 1698171 w 1800412"/>
              <a:gd name="connsiteY11" fmla="*/ 582010 h 799724"/>
              <a:gd name="connsiteX12" fmla="*/ 1567543 w 1800412"/>
              <a:gd name="connsiteY12" fmla="*/ 669095 h 799724"/>
              <a:gd name="connsiteX13" fmla="*/ 1524000 w 1800412"/>
              <a:gd name="connsiteY13" fmla="*/ 698124 h 799724"/>
              <a:gd name="connsiteX14" fmla="*/ 1364343 w 1800412"/>
              <a:gd name="connsiteY14" fmla="*/ 741667 h 799724"/>
              <a:gd name="connsiteX15" fmla="*/ 1219200 w 1800412"/>
              <a:gd name="connsiteY15" fmla="*/ 785210 h 799724"/>
              <a:gd name="connsiteX16" fmla="*/ 1117600 w 1800412"/>
              <a:gd name="connsiteY16" fmla="*/ 799724 h 799724"/>
              <a:gd name="connsiteX17" fmla="*/ 508000 w 1800412"/>
              <a:gd name="connsiteY17" fmla="*/ 785210 h 799724"/>
              <a:gd name="connsiteX18" fmla="*/ 464457 w 1800412"/>
              <a:gd name="connsiteY18" fmla="*/ 770695 h 799724"/>
              <a:gd name="connsiteX19" fmla="*/ 406400 w 1800412"/>
              <a:gd name="connsiteY19" fmla="*/ 756181 h 799724"/>
              <a:gd name="connsiteX20" fmla="*/ 116114 w 1800412"/>
              <a:gd name="connsiteY20" fmla="*/ 741667 h 799724"/>
              <a:gd name="connsiteX21" fmla="*/ 0 w 1800412"/>
              <a:gd name="connsiteY21" fmla="*/ 727153 h 799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00412" h="799724">
                <a:moveTo>
                  <a:pt x="377371" y="74010"/>
                </a:moveTo>
                <a:cubicBezTo>
                  <a:pt x="459322" y="-62576"/>
                  <a:pt x="391692" y="15564"/>
                  <a:pt x="435429" y="103038"/>
                </a:cubicBezTo>
                <a:cubicBezTo>
                  <a:pt x="442271" y="116722"/>
                  <a:pt x="464260" y="113350"/>
                  <a:pt x="478971" y="117553"/>
                </a:cubicBezTo>
                <a:cubicBezTo>
                  <a:pt x="498152" y="123033"/>
                  <a:pt x="517676" y="127229"/>
                  <a:pt x="537029" y="132067"/>
                </a:cubicBezTo>
                <a:cubicBezTo>
                  <a:pt x="595086" y="127229"/>
                  <a:pt x="653734" y="127131"/>
                  <a:pt x="711200" y="117553"/>
                </a:cubicBezTo>
                <a:cubicBezTo>
                  <a:pt x="741383" y="112523"/>
                  <a:pt x="768601" y="95945"/>
                  <a:pt x="798286" y="88524"/>
                </a:cubicBezTo>
                <a:cubicBezTo>
                  <a:pt x="880276" y="68027"/>
                  <a:pt x="836783" y="77922"/>
                  <a:pt x="928914" y="59495"/>
                </a:cubicBezTo>
                <a:lnTo>
                  <a:pt x="1698171" y="74010"/>
                </a:lnTo>
                <a:cubicBezTo>
                  <a:pt x="1718107" y="74710"/>
                  <a:pt x="1737894" y="80666"/>
                  <a:pt x="1756229" y="88524"/>
                </a:cubicBezTo>
                <a:cubicBezTo>
                  <a:pt x="1772262" y="95395"/>
                  <a:pt x="1785257" y="107877"/>
                  <a:pt x="1799771" y="117553"/>
                </a:cubicBezTo>
                <a:cubicBezTo>
                  <a:pt x="1799047" y="132041"/>
                  <a:pt x="1811055" y="412685"/>
                  <a:pt x="1756229" y="494924"/>
                </a:cubicBezTo>
                <a:cubicBezTo>
                  <a:pt x="1736876" y="523953"/>
                  <a:pt x="1727200" y="562657"/>
                  <a:pt x="1698171" y="582010"/>
                </a:cubicBezTo>
                <a:lnTo>
                  <a:pt x="1567543" y="669095"/>
                </a:lnTo>
                <a:cubicBezTo>
                  <a:pt x="1553029" y="678771"/>
                  <a:pt x="1540549" y="692608"/>
                  <a:pt x="1524000" y="698124"/>
                </a:cubicBezTo>
                <a:cubicBezTo>
                  <a:pt x="1260861" y="785838"/>
                  <a:pt x="1589987" y="680129"/>
                  <a:pt x="1364343" y="741667"/>
                </a:cubicBezTo>
                <a:cubicBezTo>
                  <a:pt x="1288622" y="762318"/>
                  <a:pt x="1287196" y="772847"/>
                  <a:pt x="1219200" y="785210"/>
                </a:cubicBezTo>
                <a:cubicBezTo>
                  <a:pt x="1185541" y="791330"/>
                  <a:pt x="1151467" y="794886"/>
                  <a:pt x="1117600" y="799724"/>
                </a:cubicBezTo>
                <a:cubicBezTo>
                  <a:pt x="914400" y="794886"/>
                  <a:pt x="711057" y="794235"/>
                  <a:pt x="508000" y="785210"/>
                </a:cubicBezTo>
                <a:cubicBezTo>
                  <a:pt x="492716" y="784531"/>
                  <a:pt x="479168" y="774898"/>
                  <a:pt x="464457" y="770695"/>
                </a:cubicBezTo>
                <a:cubicBezTo>
                  <a:pt x="445277" y="765215"/>
                  <a:pt x="426279" y="757838"/>
                  <a:pt x="406400" y="756181"/>
                </a:cubicBezTo>
                <a:cubicBezTo>
                  <a:pt x="309852" y="748135"/>
                  <a:pt x="212876" y="746505"/>
                  <a:pt x="116114" y="741667"/>
                </a:cubicBezTo>
                <a:lnTo>
                  <a:pt x="0" y="727153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5701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5"/>
            <a:ext cx="8363272" cy="40543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ответа 3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2425794-28D9-4785-A357-2E58936EB21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5292"/>
            <a:ext cx="7200800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29F0788-30FC-4269-A68E-802F2608E22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06600"/>
            <a:ext cx="7488832" cy="34991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A993AA0-0A75-4CDA-8993-5C9A203E456E}"/>
              </a:ext>
            </a:extLst>
          </p:cNvPr>
          <p:cNvSpPr/>
          <p:nvPr/>
        </p:nvSpPr>
        <p:spPr>
          <a:xfrm>
            <a:off x="683568" y="4542669"/>
            <a:ext cx="146065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0+0+0+0=0 б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xmlns="" id="{F4A056B5-2D30-46AC-85D0-8849095362F2}"/>
              </a:ext>
            </a:extLst>
          </p:cNvPr>
          <p:cNvSpPr/>
          <p:nvPr/>
        </p:nvSpPr>
        <p:spPr>
          <a:xfrm>
            <a:off x="3141092" y="3004457"/>
            <a:ext cx="4057994" cy="508000"/>
          </a:xfrm>
          <a:custGeom>
            <a:avLst/>
            <a:gdLst>
              <a:gd name="connsiteX0" fmla="*/ 8508 w 4057994"/>
              <a:gd name="connsiteY0" fmla="*/ 0 h 508000"/>
              <a:gd name="connsiteX1" fmla="*/ 66565 w 4057994"/>
              <a:gd name="connsiteY1" fmla="*/ 362857 h 508000"/>
              <a:gd name="connsiteX2" fmla="*/ 95594 w 4057994"/>
              <a:gd name="connsiteY2" fmla="*/ 406400 h 508000"/>
              <a:gd name="connsiteX3" fmla="*/ 1169651 w 4057994"/>
              <a:gd name="connsiteY3" fmla="*/ 391886 h 508000"/>
              <a:gd name="connsiteX4" fmla="*/ 3158108 w 4057994"/>
              <a:gd name="connsiteY4" fmla="*/ 420914 h 508000"/>
              <a:gd name="connsiteX5" fmla="*/ 3245194 w 4057994"/>
              <a:gd name="connsiteY5" fmla="*/ 435429 h 508000"/>
              <a:gd name="connsiteX6" fmla="*/ 3361308 w 4057994"/>
              <a:gd name="connsiteY6" fmla="*/ 449943 h 508000"/>
              <a:gd name="connsiteX7" fmla="*/ 3462908 w 4057994"/>
              <a:gd name="connsiteY7" fmla="*/ 464457 h 508000"/>
              <a:gd name="connsiteX8" fmla="*/ 3796737 w 4057994"/>
              <a:gd name="connsiteY8" fmla="*/ 508000 h 508000"/>
              <a:gd name="connsiteX9" fmla="*/ 3883822 w 4057994"/>
              <a:gd name="connsiteY9" fmla="*/ 493486 h 508000"/>
              <a:gd name="connsiteX10" fmla="*/ 3898337 w 4057994"/>
              <a:gd name="connsiteY10" fmla="*/ 449943 h 508000"/>
              <a:gd name="connsiteX11" fmla="*/ 3927365 w 4057994"/>
              <a:gd name="connsiteY11" fmla="*/ 391886 h 508000"/>
              <a:gd name="connsiteX12" fmla="*/ 3956394 w 4057994"/>
              <a:gd name="connsiteY12" fmla="*/ 304800 h 508000"/>
              <a:gd name="connsiteX13" fmla="*/ 3999937 w 4057994"/>
              <a:gd name="connsiteY13" fmla="*/ 246743 h 508000"/>
              <a:gd name="connsiteX14" fmla="*/ 4014451 w 4057994"/>
              <a:gd name="connsiteY14" fmla="*/ 159657 h 508000"/>
              <a:gd name="connsiteX15" fmla="*/ 4028965 w 4057994"/>
              <a:gd name="connsiteY15" fmla="*/ 116114 h 508000"/>
              <a:gd name="connsiteX16" fmla="*/ 4057994 w 4057994"/>
              <a:gd name="connsiteY16" fmla="*/ 14514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57994" h="508000">
                <a:moveTo>
                  <a:pt x="8508" y="0"/>
                </a:moveTo>
                <a:cubicBezTo>
                  <a:pt x="29887" y="470356"/>
                  <a:pt x="-53462" y="218826"/>
                  <a:pt x="66565" y="362857"/>
                </a:cubicBezTo>
                <a:cubicBezTo>
                  <a:pt x="77732" y="376258"/>
                  <a:pt x="85918" y="391886"/>
                  <a:pt x="95594" y="406400"/>
                </a:cubicBezTo>
                <a:lnTo>
                  <a:pt x="1169651" y="391886"/>
                </a:lnTo>
                <a:lnTo>
                  <a:pt x="3158108" y="420914"/>
                </a:lnTo>
                <a:cubicBezTo>
                  <a:pt x="3187531" y="421531"/>
                  <a:pt x="3216061" y="431267"/>
                  <a:pt x="3245194" y="435429"/>
                </a:cubicBezTo>
                <a:cubicBezTo>
                  <a:pt x="3283808" y="440945"/>
                  <a:pt x="3322644" y="444788"/>
                  <a:pt x="3361308" y="449943"/>
                </a:cubicBezTo>
                <a:cubicBezTo>
                  <a:pt x="3395218" y="454464"/>
                  <a:pt x="3428907" y="460679"/>
                  <a:pt x="3462908" y="464457"/>
                </a:cubicBezTo>
                <a:cubicBezTo>
                  <a:pt x="3760550" y="497529"/>
                  <a:pt x="3482435" y="455618"/>
                  <a:pt x="3796737" y="508000"/>
                </a:cubicBezTo>
                <a:cubicBezTo>
                  <a:pt x="3825765" y="503162"/>
                  <a:pt x="3858271" y="508087"/>
                  <a:pt x="3883822" y="493486"/>
                </a:cubicBezTo>
                <a:cubicBezTo>
                  <a:pt x="3897106" y="485895"/>
                  <a:pt x="3892310" y="464005"/>
                  <a:pt x="3898337" y="449943"/>
                </a:cubicBezTo>
                <a:cubicBezTo>
                  <a:pt x="3906860" y="430056"/>
                  <a:pt x="3919329" y="411975"/>
                  <a:pt x="3927365" y="391886"/>
                </a:cubicBezTo>
                <a:cubicBezTo>
                  <a:pt x="3938729" y="363476"/>
                  <a:pt x="3938035" y="329279"/>
                  <a:pt x="3956394" y="304800"/>
                </a:cubicBezTo>
                <a:lnTo>
                  <a:pt x="3999937" y="246743"/>
                </a:lnTo>
                <a:cubicBezTo>
                  <a:pt x="4004775" y="217714"/>
                  <a:pt x="4008067" y="188385"/>
                  <a:pt x="4014451" y="159657"/>
                </a:cubicBezTo>
                <a:cubicBezTo>
                  <a:pt x="4017770" y="144722"/>
                  <a:pt x="4025254" y="130957"/>
                  <a:pt x="4028965" y="116114"/>
                </a:cubicBezTo>
                <a:cubicBezTo>
                  <a:pt x="4053918" y="16301"/>
                  <a:pt x="4028799" y="72902"/>
                  <a:pt x="4057994" y="1451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xmlns="" id="{64778259-74D5-4547-8D3E-32A92E9D55AD}"/>
              </a:ext>
            </a:extLst>
          </p:cNvPr>
          <p:cNvSpPr/>
          <p:nvPr/>
        </p:nvSpPr>
        <p:spPr>
          <a:xfrm>
            <a:off x="3307229" y="2104571"/>
            <a:ext cx="5430371" cy="348343"/>
          </a:xfrm>
          <a:custGeom>
            <a:avLst/>
            <a:gdLst>
              <a:gd name="connsiteX0" fmla="*/ 16542 w 5430371"/>
              <a:gd name="connsiteY0" fmla="*/ 14515 h 348343"/>
              <a:gd name="connsiteX1" fmla="*/ 16542 w 5430371"/>
              <a:gd name="connsiteY1" fmla="*/ 188686 h 348343"/>
              <a:gd name="connsiteX2" fmla="*/ 60085 w 5430371"/>
              <a:gd name="connsiteY2" fmla="*/ 217715 h 348343"/>
              <a:gd name="connsiteX3" fmla="*/ 408428 w 5430371"/>
              <a:gd name="connsiteY3" fmla="*/ 246743 h 348343"/>
              <a:gd name="connsiteX4" fmla="*/ 495514 w 5430371"/>
              <a:gd name="connsiteY4" fmla="*/ 217715 h 348343"/>
              <a:gd name="connsiteX5" fmla="*/ 1801800 w 5430371"/>
              <a:gd name="connsiteY5" fmla="*/ 232229 h 348343"/>
              <a:gd name="connsiteX6" fmla="*/ 1845342 w 5430371"/>
              <a:gd name="connsiteY6" fmla="*/ 246743 h 348343"/>
              <a:gd name="connsiteX7" fmla="*/ 1903400 w 5430371"/>
              <a:gd name="connsiteY7" fmla="*/ 261258 h 348343"/>
              <a:gd name="connsiteX8" fmla="*/ 2643628 w 5430371"/>
              <a:gd name="connsiteY8" fmla="*/ 290286 h 348343"/>
              <a:gd name="connsiteX9" fmla="*/ 2745228 w 5430371"/>
              <a:gd name="connsiteY9" fmla="*/ 319315 h 348343"/>
              <a:gd name="connsiteX10" fmla="*/ 2875857 w 5430371"/>
              <a:gd name="connsiteY10" fmla="*/ 348343 h 348343"/>
              <a:gd name="connsiteX11" fmla="*/ 5343285 w 5430371"/>
              <a:gd name="connsiteY11" fmla="*/ 333829 h 348343"/>
              <a:gd name="connsiteX12" fmla="*/ 5357800 w 5430371"/>
              <a:gd name="connsiteY12" fmla="*/ 275772 h 348343"/>
              <a:gd name="connsiteX13" fmla="*/ 5372314 w 5430371"/>
              <a:gd name="connsiteY13" fmla="*/ 232229 h 348343"/>
              <a:gd name="connsiteX14" fmla="*/ 5386828 w 5430371"/>
              <a:gd name="connsiteY14" fmla="*/ 174172 h 348343"/>
              <a:gd name="connsiteX15" fmla="*/ 5415857 w 5430371"/>
              <a:gd name="connsiteY15" fmla="*/ 72572 h 348343"/>
              <a:gd name="connsiteX16" fmla="*/ 5430371 w 5430371"/>
              <a:gd name="connsiteY16" fmla="*/ 0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30371" h="348343">
                <a:moveTo>
                  <a:pt x="16542" y="14515"/>
                </a:moveTo>
                <a:cubicBezTo>
                  <a:pt x="3824" y="78104"/>
                  <a:pt x="-13256" y="121641"/>
                  <a:pt x="16542" y="188686"/>
                </a:cubicBezTo>
                <a:cubicBezTo>
                  <a:pt x="23627" y="204627"/>
                  <a:pt x="45571" y="208039"/>
                  <a:pt x="60085" y="217715"/>
                </a:cubicBezTo>
                <a:cubicBezTo>
                  <a:pt x="146101" y="346737"/>
                  <a:pt x="84613" y="281438"/>
                  <a:pt x="408428" y="246743"/>
                </a:cubicBezTo>
                <a:cubicBezTo>
                  <a:pt x="438853" y="243483"/>
                  <a:pt x="495514" y="217715"/>
                  <a:pt x="495514" y="217715"/>
                </a:cubicBezTo>
                <a:lnTo>
                  <a:pt x="1801800" y="232229"/>
                </a:lnTo>
                <a:cubicBezTo>
                  <a:pt x="1817096" y="232558"/>
                  <a:pt x="1830632" y="242540"/>
                  <a:pt x="1845342" y="246743"/>
                </a:cubicBezTo>
                <a:cubicBezTo>
                  <a:pt x="1864523" y="252223"/>
                  <a:pt x="1883561" y="259170"/>
                  <a:pt x="1903400" y="261258"/>
                </a:cubicBezTo>
                <a:cubicBezTo>
                  <a:pt x="2099914" y="281944"/>
                  <a:pt x="2515680" y="286732"/>
                  <a:pt x="2643628" y="290286"/>
                </a:cubicBezTo>
                <a:cubicBezTo>
                  <a:pt x="2685123" y="304117"/>
                  <a:pt x="2699673" y="310204"/>
                  <a:pt x="2745228" y="319315"/>
                </a:cubicBezTo>
                <a:cubicBezTo>
                  <a:pt x="2872957" y="344861"/>
                  <a:pt x="2791112" y="320095"/>
                  <a:pt x="2875857" y="348343"/>
                </a:cubicBezTo>
                <a:lnTo>
                  <a:pt x="5343285" y="333829"/>
                </a:lnTo>
                <a:cubicBezTo>
                  <a:pt x="5363224" y="333246"/>
                  <a:pt x="5352320" y="294952"/>
                  <a:pt x="5357800" y="275772"/>
                </a:cubicBezTo>
                <a:cubicBezTo>
                  <a:pt x="5362003" y="261061"/>
                  <a:pt x="5368111" y="246940"/>
                  <a:pt x="5372314" y="232229"/>
                </a:cubicBezTo>
                <a:cubicBezTo>
                  <a:pt x="5377794" y="213049"/>
                  <a:pt x="5381348" y="193352"/>
                  <a:pt x="5386828" y="174172"/>
                </a:cubicBezTo>
                <a:cubicBezTo>
                  <a:pt x="5411070" y="89324"/>
                  <a:pt x="5393172" y="174653"/>
                  <a:pt x="5415857" y="72572"/>
                </a:cubicBezTo>
                <a:cubicBezTo>
                  <a:pt x="5421209" y="48490"/>
                  <a:pt x="5430371" y="0"/>
                  <a:pt x="543037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xmlns="" id="{2E2A8989-2B3D-4ABB-B9C7-7CEDE3638C4E}"/>
              </a:ext>
            </a:extLst>
          </p:cNvPr>
          <p:cNvSpPr/>
          <p:nvPr/>
        </p:nvSpPr>
        <p:spPr>
          <a:xfrm>
            <a:off x="3207657" y="4122057"/>
            <a:ext cx="3048000" cy="275772"/>
          </a:xfrm>
          <a:custGeom>
            <a:avLst/>
            <a:gdLst>
              <a:gd name="connsiteX0" fmla="*/ 0 w 3048000"/>
              <a:gd name="connsiteY0" fmla="*/ 29029 h 275772"/>
              <a:gd name="connsiteX1" fmla="*/ 29029 w 3048000"/>
              <a:gd name="connsiteY1" fmla="*/ 101600 h 275772"/>
              <a:gd name="connsiteX2" fmla="*/ 130629 w 3048000"/>
              <a:gd name="connsiteY2" fmla="*/ 174172 h 275772"/>
              <a:gd name="connsiteX3" fmla="*/ 174172 w 3048000"/>
              <a:gd name="connsiteY3" fmla="*/ 217714 h 275772"/>
              <a:gd name="connsiteX4" fmla="*/ 1596572 w 3048000"/>
              <a:gd name="connsiteY4" fmla="*/ 232229 h 275772"/>
              <a:gd name="connsiteX5" fmla="*/ 1828800 w 3048000"/>
              <a:gd name="connsiteY5" fmla="*/ 261257 h 275772"/>
              <a:gd name="connsiteX6" fmla="*/ 1872343 w 3048000"/>
              <a:gd name="connsiteY6" fmla="*/ 275772 h 275772"/>
              <a:gd name="connsiteX7" fmla="*/ 2510972 w 3048000"/>
              <a:gd name="connsiteY7" fmla="*/ 261257 h 275772"/>
              <a:gd name="connsiteX8" fmla="*/ 2612572 w 3048000"/>
              <a:gd name="connsiteY8" fmla="*/ 203200 h 275772"/>
              <a:gd name="connsiteX9" fmla="*/ 2699657 w 3048000"/>
              <a:gd name="connsiteY9" fmla="*/ 174172 h 275772"/>
              <a:gd name="connsiteX10" fmla="*/ 2801257 w 3048000"/>
              <a:gd name="connsiteY10" fmla="*/ 116114 h 275772"/>
              <a:gd name="connsiteX11" fmla="*/ 2844800 w 3048000"/>
              <a:gd name="connsiteY11" fmla="*/ 101600 h 275772"/>
              <a:gd name="connsiteX12" fmla="*/ 2888343 w 3048000"/>
              <a:gd name="connsiteY12" fmla="*/ 72572 h 275772"/>
              <a:gd name="connsiteX13" fmla="*/ 2989943 w 3048000"/>
              <a:gd name="connsiteY13" fmla="*/ 43543 h 275772"/>
              <a:gd name="connsiteX14" fmla="*/ 3048000 w 3048000"/>
              <a:gd name="connsiteY14" fmla="*/ 0 h 27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48000" h="275772">
                <a:moveTo>
                  <a:pt x="0" y="29029"/>
                </a:moveTo>
                <a:cubicBezTo>
                  <a:pt x="9676" y="53219"/>
                  <a:pt x="13397" y="80757"/>
                  <a:pt x="29029" y="101600"/>
                </a:cubicBezTo>
                <a:cubicBezTo>
                  <a:pt x="46458" y="124838"/>
                  <a:pt x="106320" y="153914"/>
                  <a:pt x="130629" y="174172"/>
                </a:cubicBezTo>
                <a:cubicBezTo>
                  <a:pt x="146398" y="187312"/>
                  <a:pt x="153662" y="216902"/>
                  <a:pt x="174172" y="217714"/>
                </a:cubicBezTo>
                <a:cubicBezTo>
                  <a:pt x="647959" y="236478"/>
                  <a:pt x="1122439" y="227391"/>
                  <a:pt x="1596572" y="232229"/>
                </a:cubicBezTo>
                <a:cubicBezTo>
                  <a:pt x="1641848" y="237260"/>
                  <a:pt x="1777029" y="250903"/>
                  <a:pt x="1828800" y="261257"/>
                </a:cubicBezTo>
                <a:cubicBezTo>
                  <a:pt x="1843802" y="264258"/>
                  <a:pt x="1857829" y="270934"/>
                  <a:pt x="1872343" y="275772"/>
                </a:cubicBezTo>
                <a:lnTo>
                  <a:pt x="2510972" y="261257"/>
                </a:lnTo>
                <a:cubicBezTo>
                  <a:pt x="2605787" y="257306"/>
                  <a:pt x="2537591" y="244856"/>
                  <a:pt x="2612572" y="203200"/>
                </a:cubicBezTo>
                <a:cubicBezTo>
                  <a:pt x="2639320" y="188340"/>
                  <a:pt x="2671247" y="185536"/>
                  <a:pt x="2699657" y="174172"/>
                </a:cubicBezTo>
                <a:cubicBezTo>
                  <a:pt x="2826888" y="123280"/>
                  <a:pt x="2696521" y="168482"/>
                  <a:pt x="2801257" y="116114"/>
                </a:cubicBezTo>
                <a:cubicBezTo>
                  <a:pt x="2814941" y="109272"/>
                  <a:pt x="2831116" y="108442"/>
                  <a:pt x="2844800" y="101600"/>
                </a:cubicBezTo>
                <a:cubicBezTo>
                  <a:pt x="2860402" y="93799"/>
                  <a:pt x="2872741" y="80373"/>
                  <a:pt x="2888343" y="72572"/>
                </a:cubicBezTo>
                <a:cubicBezTo>
                  <a:pt x="2909170" y="62159"/>
                  <a:pt x="2971335" y="48195"/>
                  <a:pt x="2989943" y="43543"/>
                </a:cubicBezTo>
                <a:cubicBezTo>
                  <a:pt x="3039179" y="10719"/>
                  <a:pt x="3021151" y="26849"/>
                  <a:pt x="30480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2488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4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ответа 6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568CADD-B3AE-4EFC-9ACD-2ED9FF08C10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1" y="942420"/>
            <a:ext cx="6552727" cy="42575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5C87F2F-D574-4901-9D01-1560BDE80B12}"/>
              </a:ext>
            </a:extLst>
          </p:cNvPr>
          <p:cNvSpPr/>
          <p:nvPr/>
        </p:nvSpPr>
        <p:spPr>
          <a:xfrm>
            <a:off x="374944" y="4570636"/>
            <a:ext cx="1532759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1+0+0+0=1 б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xmlns="" id="{B409997C-BDC1-430C-A430-A49C2A1DF937}"/>
              </a:ext>
            </a:extLst>
          </p:cNvPr>
          <p:cNvSpPr/>
          <p:nvPr/>
        </p:nvSpPr>
        <p:spPr>
          <a:xfrm>
            <a:off x="2201333" y="1896533"/>
            <a:ext cx="4224867" cy="271015"/>
          </a:xfrm>
          <a:custGeom>
            <a:avLst/>
            <a:gdLst>
              <a:gd name="connsiteX0" fmla="*/ 33867 w 4224867"/>
              <a:gd name="connsiteY0" fmla="*/ 33867 h 271015"/>
              <a:gd name="connsiteX1" fmla="*/ 0 w 4224867"/>
              <a:gd name="connsiteY1" fmla="*/ 143934 h 271015"/>
              <a:gd name="connsiteX2" fmla="*/ 8467 w 4224867"/>
              <a:gd name="connsiteY2" fmla="*/ 220134 h 271015"/>
              <a:gd name="connsiteX3" fmla="*/ 33867 w 4224867"/>
              <a:gd name="connsiteY3" fmla="*/ 237067 h 271015"/>
              <a:gd name="connsiteX4" fmla="*/ 143934 w 4224867"/>
              <a:gd name="connsiteY4" fmla="*/ 245534 h 271015"/>
              <a:gd name="connsiteX5" fmla="*/ 220134 w 4224867"/>
              <a:gd name="connsiteY5" fmla="*/ 254000 h 271015"/>
              <a:gd name="connsiteX6" fmla="*/ 347134 w 4224867"/>
              <a:gd name="connsiteY6" fmla="*/ 262467 h 271015"/>
              <a:gd name="connsiteX7" fmla="*/ 431800 w 4224867"/>
              <a:gd name="connsiteY7" fmla="*/ 245534 h 271015"/>
              <a:gd name="connsiteX8" fmla="*/ 465667 w 4224867"/>
              <a:gd name="connsiteY8" fmla="*/ 228600 h 271015"/>
              <a:gd name="connsiteX9" fmla="*/ 533400 w 4224867"/>
              <a:gd name="connsiteY9" fmla="*/ 220134 h 271015"/>
              <a:gd name="connsiteX10" fmla="*/ 567267 w 4224867"/>
              <a:gd name="connsiteY10" fmla="*/ 211667 h 271015"/>
              <a:gd name="connsiteX11" fmla="*/ 838200 w 4224867"/>
              <a:gd name="connsiteY11" fmla="*/ 220134 h 271015"/>
              <a:gd name="connsiteX12" fmla="*/ 863600 w 4224867"/>
              <a:gd name="connsiteY12" fmla="*/ 228600 h 271015"/>
              <a:gd name="connsiteX13" fmla="*/ 922867 w 4224867"/>
              <a:gd name="connsiteY13" fmla="*/ 237067 h 271015"/>
              <a:gd name="connsiteX14" fmla="*/ 973667 w 4224867"/>
              <a:gd name="connsiteY14" fmla="*/ 245534 h 271015"/>
              <a:gd name="connsiteX15" fmla="*/ 1456267 w 4224867"/>
              <a:gd name="connsiteY15" fmla="*/ 254000 h 271015"/>
              <a:gd name="connsiteX16" fmla="*/ 4064000 w 4224867"/>
              <a:gd name="connsiteY16" fmla="*/ 220134 h 271015"/>
              <a:gd name="connsiteX17" fmla="*/ 4106334 w 4224867"/>
              <a:gd name="connsiteY17" fmla="*/ 186267 h 271015"/>
              <a:gd name="connsiteX18" fmla="*/ 4157134 w 4224867"/>
              <a:gd name="connsiteY18" fmla="*/ 143934 h 271015"/>
              <a:gd name="connsiteX19" fmla="*/ 4191000 w 4224867"/>
              <a:gd name="connsiteY19" fmla="*/ 101600 h 271015"/>
              <a:gd name="connsiteX20" fmla="*/ 4207934 w 4224867"/>
              <a:gd name="connsiteY20" fmla="*/ 16934 h 271015"/>
              <a:gd name="connsiteX21" fmla="*/ 4224867 w 4224867"/>
              <a:gd name="connsiteY21" fmla="*/ 0 h 27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24867" h="271015">
                <a:moveTo>
                  <a:pt x="33867" y="33867"/>
                </a:moveTo>
                <a:cubicBezTo>
                  <a:pt x="14938" y="128512"/>
                  <a:pt x="32899" y="94587"/>
                  <a:pt x="0" y="143934"/>
                </a:cubicBezTo>
                <a:cubicBezTo>
                  <a:pt x="2822" y="169334"/>
                  <a:pt x="-267" y="196116"/>
                  <a:pt x="8467" y="220134"/>
                </a:cubicBezTo>
                <a:cubicBezTo>
                  <a:pt x="11944" y="229697"/>
                  <a:pt x="23866" y="235192"/>
                  <a:pt x="33867" y="237067"/>
                </a:cubicBezTo>
                <a:cubicBezTo>
                  <a:pt x="70034" y="243848"/>
                  <a:pt x="107288" y="242203"/>
                  <a:pt x="143934" y="245534"/>
                </a:cubicBezTo>
                <a:cubicBezTo>
                  <a:pt x="169385" y="247848"/>
                  <a:pt x="194734" y="251178"/>
                  <a:pt x="220134" y="254000"/>
                </a:cubicBezTo>
                <a:cubicBezTo>
                  <a:pt x="299663" y="273883"/>
                  <a:pt x="271314" y="275847"/>
                  <a:pt x="347134" y="262467"/>
                </a:cubicBezTo>
                <a:cubicBezTo>
                  <a:pt x="375477" y="257465"/>
                  <a:pt x="431800" y="245534"/>
                  <a:pt x="431800" y="245534"/>
                </a:cubicBezTo>
                <a:cubicBezTo>
                  <a:pt x="443089" y="239889"/>
                  <a:pt x="453422" y="231661"/>
                  <a:pt x="465667" y="228600"/>
                </a:cubicBezTo>
                <a:cubicBezTo>
                  <a:pt x="487741" y="223082"/>
                  <a:pt x="510956" y="223875"/>
                  <a:pt x="533400" y="220134"/>
                </a:cubicBezTo>
                <a:cubicBezTo>
                  <a:pt x="544878" y="218221"/>
                  <a:pt x="555978" y="214489"/>
                  <a:pt x="567267" y="211667"/>
                </a:cubicBezTo>
                <a:cubicBezTo>
                  <a:pt x="657578" y="214489"/>
                  <a:pt x="747992" y="214979"/>
                  <a:pt x="838200" y="220134"/>
                </a:cubicBezTo>
                <a:cubicBezTo>
                  <a:pt x="847110" y="220643"/>
                  <a:pt x="854849" y="226850"/>
                  <a:pt x="863600" y="228600"/>
                </a:cubicBezTo>
                <a:cubicBezTo>
                  <a:pt x="883169" y="232514"/>
                  <a:pt x="903143" y="234032"/>
                  <a:pt x="922867" y="237067"/>
                </a:cubicBezTo>
                <a:cubicBezTo>
                  <a:pt x="939834" y="239677"/>
                  <a:pt x="956509" y="244989"/>
                  <a:pt x="973667" y="245534"/>
                </a:cubicBezTo>
                <a:cubicBezTo>
                  <a:pt x="1134477" y="250639"/>
                  <a:pt x="1295400" y="251178"/>
                  <a:pt x="1456267" y="254000"/>
                </a:cubicBezTo>
                <a:cubicBezTo>
                  <a:pt x="3860833" y="227479"/>
                  <a:pt x="2991805" y="249915"/>
                  <a:pt x="4064000" y="220134"/>
                </a:cubicBezTo>
                <a:cubicBezTo>
                  <a:pt x="4126798" y="178267"/>
                  <a:pt x="4058078" y="226480"/>
                  <a:pt x="4106334" y="186267"/>
                </a:cubicBezTo>
                <a:cubicBezTo>
                  <a:pt x="4126085" y="169808"/>
                  <a:pt x="4141819" y="163077"/>
                  <a:pt x="4157134" y="143934"/>
                </a:cubicBezTo>
                <a:cubicBezTo>
                  <a:pt x="4199867" y="90519"/>
                  <a:pt x="4150106" y="142496"/>
                  <a:pt x="4191000" y="101600"/>
                </a:cubicBezTo>
                <a:cubicBezTo>
                  <a:pt x="4192063" y="95220"/>
                  <a:pt x="4201618" y="29566"/>
                  <a:pt x="4207934" y="16934"/>
                </a:cubicBezTo>
                <a:cubicBezTo>
                  <a:pt x="4211504" y="9794"/>
                  <a:pt x="4224867" y="0"/>
                  <a:pt x="4224867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xmlns="" id="{76F133D5-AE87-44B2-940C-B5E303CBC8FF}"/>
              </a:ext>
            </a:extLst>
          </p:cNvPr>
          <p:cNvSpPr/>
          <p:nvPr/>
        </p:nvSpPr>
        <p:spPr>
          <a:xfrm>
            <a:off x="6850743" y="2728686"/>
            <a:ext cx="1886857" cy="203200"/>
          </a:xfrm>
          <a:custGeom>
            <a:avLst/>
            <a:gdLst>
              <a:gd name="connsiteX0" fmla="*/ 0 w 1886857"/>
              <a:gd name="connsiteY0" fmla="*/ 58057 h 203200"/>
              <a:gd name="connsiteX1" fmla="*/ 14514 w 1886857"/>
              <a:gd name="connsiteY1" fmla="*/ 130628 h 203200"/>
              <a:gd name="connsiteX2" fmla="*/ 217714 w 1886857"/>
              <a:gd name="connsiteY2" fmla="*/ 116114 h 203200"/>
              <a:gd name="connsiteX3" fmla="*/ 595086 w 1886857"/>
              <a:gd name="connsiteY3" fmla="*/ 130628 h 203200"/>
              <a:gd name="connsiteX4" fmla="*/ 754743 w 1886857"/>
              <a:gd name="connsiteY4" fmla="*/ 159657 h 203200"/>
              <a:gd name="connsiteX5" fmla="*/ 798286 w 1886857"/>
              <a:gd name="connsiteY5" fmla="*/ 174171 h 203200"/>
              <a:gd name="connsiteX6" fmla="*/ 1277257 w 1886857"/>
              <a:gd name="connsiteY6" fmla="*/ 203200 h 203200"/>
              <a:gd name="connsiteX7" fmla="*/ 1785257 w 1886857"/>
              <a:gd name="connsiteY7" fmla="*/ 188685 h 203200"/>
              <a:gd name="connsiteX8" fmla="*/ 1828800 w 1886857"/>
              <a:gd name="connsiteY8" fmla="*/ 145143 h 203200"/>
              <a:gd name="connsiteX9" fmla="*/ 1857828 w 1886857"/>
              <a:gd name="connsiteY9" fmla="*/ 29028 h 203200"/>
              <a:gd name="connsiteX10" fmla="*/ 1886857 w 1886857"/>
              <a:gd name="connsiteY10" fmla="*/ 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86857" h="203200">
                <a:moveTo>
                  <a:pt x="0" y="58057"/>
                </a:moveTo>
                <a:cubicBezTo>
                  <a:pt x="4838" y="82247"/>
                  <a:pt x="-9322" y="124272"/>
                  <a:pt x="14514" y="130628"/>
                </a:cubicBezTo>
                <a:cubicBezTo>
                  <a:pt x="80127" y="148125"/>
                  <a:pt x="149808" y="116114"/>
                  <a:pt x="217714" y="116114"/>
                </a:cubicBezTo>
                <a:cubicBezTo>
                  <a:pt x="343598" y="116114"/>
                  <a:pt x="469295" y="125790"/>
                  <a:pt x="595086" y="130628"/>
                </a:cubicBezTo>
                <a:cubicBezTo>
                  <a:pt x="633895" y="137096"/>
                  <a:pt x="714182" y="149517"/>
                  <a:pt x="754743" y="159657"/>
                </a:cubicBezTo>
                <a:cubicBezTo>
                  <a:pt x="769586" y="163368"/>
                  <a:pt x="783140" y="172007"/>
                  <a:pt x="798286" y="174171"/>
                </a:cubicBezTo>
                <a:cubicBezTo>
                  <a:pt x="922306" y="191888"/>
                  <a:pt x="1187181" y="199105"/>
                  <a:pt x="1277257" y="203200"/>
                </a:cubicBezTo>
                <a:cubicBezTo>
                  <a:pt x="1446590" y="198362"/>
                  <a:pt x="1616785" y="206419"/>
                  <a:pt x="1785257" y="188685"/>
                </a:cubicBezTo>
                <a:cubicBezTo>
                  <a:pt x="1805670" y="186536"/>
                  <a:pt x="1817414" y="162222"/>
                  <a:pt x="1828800" y="145143"/>
                </a:cubicBezTo>
                <a:cubicBezTo>
                  <a:pt x="1845706" y="119784"/>
                  <a:pt x="1849036" y="49543"/>
                  <a:pt x="1857828" y="29028"/>
                </a:cubicBezTo>
                <a:cubicBezTo>
                  <a:pt x="1863218" y="16450"/>
                  <a:pt x="1877181" y="9676"/>
                  <a:pt x="1886857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xmlns="" id="{C89AC378-EA93-4423-AC6C-CFD180191551}"/>
              </a:ext>
            </a:extLst>
          </p:cNvPr>
          <p:cNvSpPr/>
          <p:nvPr/>
        </p:nvSpPr>
        <p:spPr>
          <a:xfrm>
            <a:off x="5921829" y="4455886"/>
            <a:ext cx="1486176" cy="246743"/>
          </a:xfrm>
          <a:custGeom>
            <a:avLst/>
            <a:gdLst>
              <a:gd name="connsiteX0" fmla="*/ 0 w 1486176"/>
              <a:gd name="connsiteY0" fmla="*/ 72571 h 246743"/>
              <a:gd name="connsiteX1" fmla="*/ 14514 w 1486176"/>
              <a:gd name="connsiteY1" fmla="*/ 145143 h 246743"/>
              <a:gd name="connsiteX2" fmla="*/ 29028 w 1486176"/>
              <a:gd name="connsiteY2" fmla="*/ 188685 h 246743"/>
              <a:gd name="connsiteX3" fmla="*/ 72571 w 1486176"/>
              <a:gd name="connsiteY3" fmla="*/ 203200 h 246743"/>
              <a:gd name="connsiteX4" fmla="*/ 304800 w 1486176"/>
              <a:gd name="connsiteY4" fmla="*/ 217714 h 246743"/>
              <a:gd name="connsiteX5" fmla="*/ 493485 w 1486176"/>
              <a:gd name="connsiteY5" fmla="*/ 246743 h 246743"/>
              <a:gd name="connsiteX6" fmla="*/ 1465942 w 1486176"/>
              <a:gd name="connsiteY6" fmla="*/ 232228 h 246743"/>
              <a:gd name="connsiteX7" fmla="*/ 1480457 w 1486176"/>
              <a:gd name="connsiteY7" fmla="*/ 0 h 246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86176" h="246743">
                <a:moveTo>
                  <a:pt x="0" y="72571"/>
                </a:moveTo>
                <a:cubicBezTo>
                  <a:pt x="4838" y="96762"/>
                  <a:pt x="8531" y="121210"/>
                  <a:pt x="14514" y="145143"/>
                </a:cubicBezTo>
                <a:cubicBezTo>
                  <a:pt x="18225" y="159985"/>
                  <a:pt x="18210" y="177867"/>
                  <a:pt x="29028" y="188685"/>
                </a:cubicBezTo>
                <a:cubicBezTo>
                  <a:pt x="39846" y="199503"/>
                  <a:pt x="57356" y="201598"/>
                  <a:pt x="72571" y="203200"/>
                </a:cubicBezTo>
                <a:cubicBezTo>
                  <a:pt x="149706" y="211320"/>
                  <a:pt x="227390" y="212876"/>
                  <a:pt x="304800" y="217714"/>
                </a:cubicBezTo>
                <a:cubicBezTo>
                  <a:pt x="329230" y="221786"/>
                  <a:pt x="474816" y="246743"/>
                  <a:pt x="493485" y="246743"/>
                </a:cubicBezTo>
                <a:cubicBezTo>
                  <a:pt x="817673" y="246743"/>
                  <a:pt x="1141790" y="237066"/>
                  <a:pt x="1465942" y="232228"/>
                </a:cubicBezTo>
                <a:cubicBezTo>
                  <a:pt x="1500347" y="129018"/>
                  <a:pt x="1480457" y="203985"/>
                  <a:pt x="1480457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124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4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Критерии оценивания задания 35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0632C1-E9E9-463C-895A-47963C66F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0">
              <a:buNone/>
            </a:pPr>
            <a:r>
              <a:rPr lang="ru-RU" dirty="0"/>
              <a:t>Ответ правильный и полный:</a:t>
            </a:r>
          </a:p>
          <a:p>
            <a:pPr marL="800100" lvl="0" indent="-457200">
              <a:buFont typeface="+mj-lt"/>
              <a:buAutoNum type="arabicPeriod"/>
            </a:pPr>
            <a:r>
              <a:rPr lang="ru-RU" dirty="0"/>
              <a:t>правильно произведены </a:t>
            </a:r>
            <a:r>
              <a:rPr lang="ru-RU" b="1" dirty="0">
                <a:solidFill>
                  <a:srgbClr val="C00000"/>
                </a:solidFill>
              </a:rPr>
              <a:t>вычисления</a:t>
            </a:r>
            <a:r>
              <a:rPr lang="ru-RU" dirty="0"/>
              <a:t>, необходимые для установления молекулярной формулы вещества и </a:t>
            </a:r>
            <a:r>
              <a:rPr lang="ru-RU" b="1" dirty="0">
                <a:solidFill>
                  <a:srgbClr val="C00000"/>
                </a:solidFill>
              </a:rPr>
              <a:t>записана молекулярная формула вещества</a:t>
            </a:r>
            <a:r>
              <a:rPr lang="ru-RU" dirty="0"/>
              <a:t>;</a:t>
            </a:r>
          </a:p>
          <a:p>
            <a:pPr marL="800100" lvl="0" indent="-457200">
              <a:buFont typeface="+mj-lt"/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записана структурная формула </a:t>
            </a:r>
            <a:r>
              <a:rPr lang="ru-RU" dirty="0"/>
              <a:t>органического вещества, которая отражает порядок связи и взаимное расположение заместителей и функциональных групп в молекуле в соответствии с условием задания;</a:t>
            </a:r>
          </a:p>
          <a:p>
            <a:pPr marL="800100" indent="-457200">
              <a:buFont typeface="+mj-lt"/>
              <a:buAutoNum type="arabicPeriod"/>
            </a:pPr>
            <a:r>
              <a:rPr lang="ru-RU" dirty="0"/>
              <a:t>с использованием структурных формул органических веществ </a:t>
            </a:r>
            <a:r>
              <a:rPr lang="ru-RU" b="1" dirty="0">
                <a:solidFill>
                  <a:srgbClr val="C00000"/>
                </a:solidFill>
              </a:rPr>
              <a:t>записано уравнение реакции</a:t>
            </a:r>
            <a:r>
              <a:rPr lang="ru-RU" dirty="0"/>
              <a:t>, на которую даётся указание в условии задания.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630205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5"/>
            <a:ext cx="8363272" cy="54945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Указания по оцениванию развернутых ответов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65559DE-C20A-46CC-9D72-02CE42153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943100"/>
            <a:ext cx="8496944" cy="141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4847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53244"/>
            <a:ext cx="8064896" cy="108012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35:</a:t>
            </a:r>
            <a:b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вычисления для определения молекулярной формулы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779F30-04E3-413F-A329-5E6AEBC9F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21396"/>
            <a:ext cx="8229600" cy="3123564"/>
          </a:xfrm>
        </p:spPr>
        <p:txBody>
          <a:bodyPr/>
          <a:lstStyle/>
          <a:p>
            <a:pPr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Ставится 1 балл за определение молекулярной формулы вещества на основании приведённых необходимых правильных вычислений.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должен содержать расчёты, подтверждающие соответствие приведённой молекулярной формулы условиям задачи.</a:t>
            </a:r>
          </a:p>
          <a:p>
            <a:pPr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97598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4"/>
            <a:ext cx="8363272" cy="909489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35:</a:t>
            </a:r>
            <a:b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запись структурной формулы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779F30-04E3-413F-A329-5E6AEBC9F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61356"/>
            <a:ext cx="8229600" cy="3483604"/>
          </a:xfrm>
        </p:spPr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ru-RU" b="1" i="1" dirty="0"/>
              <a:t>2. Ставится 1 балл при наличии записи структурной формулы вещества, которая отражает порядок связи и взаимное расположение заместителей и функциональных групп в молекуле органического вещества в соответствии с условием задания.</a:t>
            </a:r>
            <a:endParaRPr lang="ru-RU" dirty="0"/>
          </a:p>
          <a:p>
            <a:pPr indent="0">
              <a:buNone/>
            </a:pPr>
            <a:endParaRPr lang="ru-RU" i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ru-RU" i="1" dirty="0">
                <a:solidFill>
                  <a:srgbClr val="0070C0"/>
                </a:solidFill>
              </a:rPr>
              <a:t>Дополнительные рекомендации, которые необходимо учитывать в случае проблемных ситуаций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  <a:p>
            <a:pPr indent="0">
              <a:buNone/>
            </a:pPr>
            <a:r>
              <a:rPr lang="ru-RU" dirty="0"/>
              <a:t>При условии, если структурная формула органического вещества </a:t>
            </a:r>
            <a:br>
              <a:rPr lang="ru-RU" dirty="0"/>
            </a:br>
            <a:r>
              <a:rPr lang="ru-RU" u="sng" dirty="0"/>
              <a:t>не записана</a:t>
            </a:r>
            <a:r>
              <a:rPr lang="ru-RU" dirty="0"/>
              <a:t> </a:t>
            </a:r>
            <a:r>
              <a:rPr lang="ru-RU" b="1" dirty="0">
                <a:solidFill>
                  <a:srgbClr val="0070C0"/>
                </a:solidFill>
              </a:rPr>
              <a:t>как отдельный элемент ответа</a:t>
            </a:r>
            <a:r>
              <a:rPr lang="ru-RU" dirty="0"/>
              <a:t>, а присутствует лишь в уравнении реакции (в последнем элементе ответа) и составлена правильно, то этот элемент ответа считается выполненным и выставляется 1 балл за «структурную формулу».</a:t>
            </a:r>
          </a:p>
        </p:txBody>
      </p:sp>
    </p:spTree>
    <p:extLst>
      <p:ext uri="{BB962C8B-B14F-4D97-AF65-F5344CB8AC3E}">
        <p14:creationId xmlns:p14="http://schemas.microsoft.com/office/powerpoint/2010/main" xmlns="" val="2410763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5"/>
            <a:ext cx="8363272" cy="40543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35:       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запись уравнения реакции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779F30-04E3-413F-A329-5E6AEBC9F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ru-RU" b="1" i="1" dirty="0"/>
              <a:t>3. Ставится 1 балл при наличии записи уравнения реакции, на которую даётся указание в условии задания:</a:t>
            </a:r>
            <a:endParaRPr lang="ru-RU" dirty="0"/>
          </a:p>
          <a:p>
            <a:pPr lvl="0" indent="0">
              <a:buNone/>
            </a:pPr>
            <a:r>
              <a:rPr lang="ru-RU" dirty="0"/>
              <a:t>правильно записаны формулы всех веществ, участвующих в реакции, при этом использованы</a:t>
            </a:r>
            <a:r>
              <a:rPr lang="ru-RU" i="1" dirty="0"/>
              <a:t> </a:t>
            </a:r>
            <a:r>
              <a:rPr lang="ru-RU" b="1" i="1" dirty="0">
                <a:solidFill>
                  <a:srgbClr val="0070C0"/>
                </a:solidFill>
              </a:rPr>
              <a:t>структурные формулы </a:t>
            </a:r>
            <a:r>
              <a:rPr lang="ru-RU" i="1" dirty="0"/>
              <a:t>разного вида </a:t>
            </a:r>
            <a:r>
              <a:rPr lang="ru-RU" dirty="0"/>
              <a:t>(развёрнутая, сокращённая, скелетная), которые однозначно отражают порядок связи и взаимное расположение заместителей и функциональных групп в молекуле органического вещества.</a:t>
            </a:r>
          </a:p>
          <a:p>
            <a:pPr lvl="0" indent="0">
              <a:buNone/>
            </a:pPr>
            <a:r>
              <a:rPr lang="ru-RU" dirty="0"/>
              <a:t>указаны все коэффициенты (при этом допустимо использование дробных и удвоенных коэффициентов).</a:t>
            </a:r>
          </a:p>
          <a:p>
            <a:pPr lvl="0" indent="0">
              <a:buNone/>
            </a:pPr>
            <a:r>
              <a:rPr lang="ru-RU" dirty="0"/>
              <a:t>в уравнении реакции записаны формулы тех веществ, которые соответствуют условию задания, или являются продуктами реакций, протекающих при заданных условиях.</a:t>
            </a:r>
          </a:p>
        </p:txBody>
      </p:sp>
    </p:spTree>
    <p:extLst>
      <p:ext uri="{BB962C8B-B14F-4D97-AF65-F5344CB8AC3E}">
        <p14:creationId xmlns:p14="http://schemas.microsoft.com/office/powerpoint/2010/main" xmlns="" val="2340694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4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Критерии оценивания задания 34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7030EB3B-E042-435D-AA2F-7F7D899B6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0">
              <a:buNone/>
            </a:pPr>
            <a:r>
              <a:rPr lang="ru-RU" dirty="0"/>
              <a:t>Ответ правильный и полный:</a:t>
            </a:r>
          </a:p>
          <a:p>
            <a:pPr indent="0">
              <a:buNone/>
            </a:pPr>
            <a:r>
              <a:rPr lang="ru-RU" dirty="0"/>
              <a:t>•	в ответе правильно записаны все </a:t>
            </a:r>
            <a:r>
              <a:rPr lang="ru-RU" b="1" dirty="0">
                <a:solidFill>
                  <a:srgbClr val="C00000"/>
                </a:solidFill>
              </a:rPr>
              <a:t>уравнения реакций</a:t>
            </a:r>
            <a:r>
              <a:rPr lang="ru-RU" dirty="0"/>
              <a:t>, соответствующих условию задания;</a:t>
            </a:r>
          </a:p>
          <a:p>
            <a:pPr indent="0">
              <a:buNone/>
            </a:pPr>
            <a:r>
              <a:rPr lang="ru-RU" dirty="0"/>
              <a:t>•	правильно произведены вычисления, в которых использованы необходимые </a:t>
            </a:r>
            <a:r>
              <a:rPr lang="ru-RU" b="1" dirty="0">
                <a:solidFill>
                  <a:srgbClr val="C00000"/>
                </a:solidFill>
              </a:rPr>
              <a:t>физические величины, заданные в условии задания;</a:t>
            </a:r>
          </a:p>
          <a:p>
            <a:pPr indent="0">
              <a:buNone/>
            </a:pPr>
            <a:r>
              <a:rPr lang="ru-RU" dirty="0"/>
              <a:t>• продемонстрирована и логически обоснована </a:t>
            </a:r>
            <a:r>
              <a:rPr lang="ru-RU" b="1" dirty="0">
                <a:solidFill>
                  <a:srgbClr val="C00000"/>
                </a:solidFill>
              </a:rPr>
              <a:t>последовательность использования во взаимосвязи физических величин</a:t>
            </a:r>
            <a:r>
              <a:rPr lang="ru-RU" dirty="0"/>
              <a:t>, на основании которых проводятся расчёты;</a:t>
            </a:r>
          </a:p>
          <a:p>
            <a:pPr indent="0">
              <a:buNone/>
            </a:pPr>
            <a:r>
              <a:rPr lang="ru-RU" dirty="0"/>
              <a:t>• в соответствии с условием задания </a:t>
            </a:r>
            <a:r>
              <a:rPr lang="ru-RU" b="1" dirty="0">
                <a:solidFill>
                  <a:srgbClr val="C00000"/>
                </a:solidFill>
              </a:rPr>
              <a:t>определена искомая физическая величина.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5"/>
            <a:ext cx="8363272" cy="40543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35:       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запись уравнения реакции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779F30-04E3-413F-A329-5E6AEBC9F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>
              <a:buNone/>
            </a:pPr>
            <a:r>
              <a:rPr lang="ru-RU" b="1" i="1" dirty="0">
                <a:solidFill>
                  <a:srgbClr val="0070C0"/>
                </a:solidFill>
              </a:rPr>
              <a:t>Дополнительные рекомендации, которые необходимо учитывать в случае проблемных ситуаций</a:t>
            </a:r>
            <a:r>
              <a:rPr lang="ru-RU" b="1" dirty="0">
                <a:solidFill>
                  <a:srgbClr val="0070C0"/>
                </a:solidFill>
              </a:rPr>
              <a:t>.</a:t>
            </a:r>
          </a:p>
          <a:p>
            <a:pPr indent="0">
              <a:buNone/>
            </a:pPr>
            <a:r>
              <a:rPr lang="ru-RU" dirty="0"/>
              <a:t>Допустимо использование молекулярных формул для простейших представителей гомологических рядов: </a:t>
            </a:r>
            <a:r>
              <a:rPr lang="en-US" dirty="0"/>
              <a:t>CH</a:t>
            </a:r>
            <a:r>
              <a:rPr lang="ru-RU" baseline="-25000" dirty="0"/>
              <a:t>4</a:t>
            </a:r>
            <a:r>
              <a:rPr lang="ru-RU" dirty="0"/>
              <a:t>, </a:t>
            </a:r>
            <a:r>
              <a:rPr lang="en-US" dirty="0"/>
              <a:t>C</a:t>
            </a:r>
            <a:r>
              <a:rPr lang="ru-RU" baseline="-25000" dirty="0"/>
              <a:t>2</a:t>
            </a:r>
            <a:r>
              <a:rPr lang="en-US" dirty="0"/>
              <a:t>H</a:t>
            </a:r>
            <a:r>
              <a:rPr lang="ru-RU" baseline="-25000" dirty="0"/>
              <a:t>2</a:t>
            </a:r>
            <a:r>
              <a:rPr lang="ru-RU" dirty="0"/>
              <a:t>, </a:t>
            </a:r>
            <a:r>
              <a:rPr lang="en-US" dirty="0"/>
              <a:t>C</a:t>
            </a:r>
            <a:r>
              <a:rPr lang="ru-RU" baseline="-25000" dirty="0"/>
              <a:t>6</a:t>
            </a:r>
            <a:r>
              <a:rPr lang="en-US" dirty="0"/>
              <a:t>H</a:t>
            </a:r>
            <a:r>
              <a:rPr lang="ru-RU" baseline="-25000" dirty="0"/>
              <a:t>6</a:t>
            </a:r>
            <a:r>
              <a:rPr lang="ru-RU" dirty="0"/>
              <a:t>, </a:t>
            </a:r>
            <a:r>
              <a:rPr lang="en-US" dirty="0"/>
              <a:t>C</a:t>
            </a:r>
            <a:r>
              <a:rPr lang="ru-RU" baseline="-25000" dirty="0"/>
              <a:t>2</a:t>
            </a:r>
            <a:r>
              <a:rPr lang="en-US" dirty="0"/>
              <a:t>H</a:t>
            </a:r>
            <a:r>
              <a:rPr lang="ru-RU" baseline="-25000" dirty="0"/>
              <a:t>5</a:t>
            </a:r>
            <a:r>
              <a:rPr lang="en-US" dirty="0"/>
              <a:t>OH</a:t>
            </a:r>
            <a:r>
              <a:rPr lang="ru-RU" dirty="0"/>
              <a:t>, </a:t>
            </a:r>
            <a:r>
              <a:rPr lang="en-US" dirty="0"/>
              <a:t>CH</a:t>
            </a:r>
            <a:r>
              <a:rPr lang="ru-RU" baseline="-25000" dirty="0"/>
              <a:t>2</a:t>
            </a:r>
            <a:r>
              <a:rPr lang="en-US" dirty="0"/>
              <a:t>O</a:t>
            </a:r>
            <a:r>
              <a:rPr lang="ru-RU" dirty="0"/>
              <a:t> и т. д., а также </a:t>
            </a:r>
            <a:r>
              <a:rPr lang="en-US" dirty="0"/>
              <a:t>C</a:t>
            </a:r>
            <a:r>
              <a:rPr lang="ru-RU" baseline="-25000" dirty="0"/>
              <a:t>6</a:t>
            </a:r>
            <a:r>
              <a:rPr lang="en-US" dirty="0"/>
              <a:t>H</a:t>
            </a:r>
            <a:r>
              <a:rPr lang="ru-RU" baseline="-25000" dirty="0"/>
              <a:t>12</a:t>
            </a:r>
            <a:r>
              <a:rPr lang="en-US" dirty="0"/>
              <a:t>O</a:t>
            </a:r>
            <a:r>
              <a:rPr lang="ru-RU" baseline="-25000" dirty="0"/>
              <a:t>6</a:t>
            </a:r>
            <a:r>
              <a:rPr lang="ru-RU" dirty="0"/>
              <a:t> (в реакции брожения или полного окисления).</a:t>
            </a:r>
          </a:p>
          <a:p>
            <a:pPr indent="0">
              <a:buNone/>
            </a:pPr>
            <a:r>
              <a:rPr lang="ru-RU" dirty="0"/>
              <a:t>В случае если в условии задания идёт речь о</a:t>
            </a:r>
            <a:r>
              <a:rPr lang="ru-RU" b="1" i="1" dirty="0"/>
              <a:t> веществах природного происхождения, </a:t>
            </a:r>
            <a:r>
              <a:rPr lang="ru-RU" dirty="0"/>
              <a:t>то таковыми являются биологически важные вещества, такие как жиры, аминокислоты (независимо от положения аминогруппы), пептиды, белки, углеводы (моно-, </a:t>
            </a:r>
            <a:r>
              <a:rPr lang="ru-RU" dirty="0" err="1"/>
              <a:t>ди</a:t>
            </a:r>
            <a:r>
              <a:rPr lang="ru-RU" dirty="0"/>
              <a:t>-, олиго- и полисахариды).</a:t>
            </a:r>
          </a:p>
        </p:txBody>
      </p:sp>
    </p:spTree>
    <p:extLst>
      <p:ext uri="{BB962C8B-B14F-4D97-AF65-F5344CB8AC3E}">
        <p14:creationId xmlns:p14="http://schemas.microsoft.com/office/powerpoint/2010/main" xmlns="" val="364699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4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задания 35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0632C1-E9E9-463C-895A-47963C66F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4077842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сжигании образца органического вещества массой 1,85 г получено </a:t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1,68 л (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углекислого газа и 1,35 г воды. </a:t>
            </a:r>
          </a:p>
          <a:p>
            <a:pPr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вещество подвергается гидролизу в присутствии серной кислоты; один из продуктов гидролиза вступает в реакцию «серебряного зеркала».</a:t>
            </a: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данных условия задания:</a:t>
            </a:r>
          </a:p>
          <a:p>
            <a:pPr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 проведите необходимые вычисления (указывайте единицы измерения искомых физических величин) и установите молекулярную формулу органического вещества;</a:t>
            </a:r>
          </a:p>
          <a:p>
            <a:pPr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 составьте возможную структурную формулу этого вещества, которая однозначно отражает порядок связи атомов в его молекуле;</a:t>
            </a:r>
          </a:p>
          <a:p>
            <a:pPr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 напишите уравнение гидролиза данного вещества в присутствии серной кислоты (используйте структурную формулу органического вещества).</a:t>
            </a:r>
          </a:p>
          <a:p>
            <a:pPr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5470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4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ответа на задание 34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0632C1-E9E9-463C-895A-47963C66F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057300"/>
            <a:ext cx="8229600" cy="4293866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1400" dirty="0"/>
              <a:t>1) Найдено количество вещества продуктов сгорания и определена молекулярная формула вещества:</a:t>
            </a:r>
          </a:p>
          <a:p>
            <a:pPr indent="0">
              <a:buNone/>
            </a:pPr>
            <a:r>
              <a:rPr lang="pt-BR" sz="1400" dirty="0"/>
              <a:t>n</a:t>
            </a:r>
            <a:r>
              <a:rPr lang="ru-RU" sz="1400" dirty="0"/>
              <a:t>(</a:t>
            </a:r>
            <a:r>
              <a:rPr lang="pt-BR" sz="1400" dirty="0"/>
              <a:t>CO</a:t>
            </a:r>
            <a:r>
              <a:rPr lang="ru-RU" sz="1400" baseline="-25000" dirty="0"/>
              <a:t>2</a:t>
            </a:r>
            <a:r>
              <a:rPr lang="ru-RU" sz="1400" dirty="0"/>
              <a:t>) = 1,68 / 22,4 = 0,075 моль; </a:t>
            </a:r>
            <a:r>
              <a:rPr lang="pt-BR" sz="1400" dirty="0"/>
              <a:t>n</a:t>
            </a:r>
            <a:r>
              <a:rPr lang="ru-RU" sz="1400" dirty="0"/>
              <a:t>(С) = 0,075 моль</a:t>
            </a:r>
          </a:p>
          <a:p>
            <a:pPr indent="0">
              <a:buNone/>
            </a:pPr>
            <a:r>
              <a:rPr lang="pt-BR" sz="1400" dirty="0"/>
              <a:t>n(H</a:t>
            </a:r>
            <a:r>
              <a:rPr lang="pt-BR" sz="1400" baseline="-25000" dirty="0"/>
              <a:t>2</a:t>
            </a:r>
            <a:r>
              <a:rPr lang="pt-BR" sz="1400" dirty="0"/>
              <a:t>O) = 1,35 / 18 = 0,075 </a:t>
            </a:r>
            <a:r>
              <a:rPr lang="ru-RU" sz="1400" dirty="0"/>
              <a:t>моль</a:t>
            </a:r>
            <a:r>
              <a:rPr lang="pt-BR" sz="1400" dirty="0"/>
              <a:t>; n(H) = 0,075 ∙ 2 = 0,15 </a:t>
            </a:r>
            <a:r>
              <a:rPr lang="ru-RU" sz="1400" dirty="0"/>
              <a:t>моль</a:t>
            </a:r>
          </a:p>
          <a:p>
            <a:pPr indent="0">
              <a:buNone/>
            </a:pPr>
            <a:r>
              <a:rPr lang="pt-BR" sz="1400" dirty="0"/>
              <a:t>m</a:t>
            </a:r>
            <a:r>
              <a:rPr lang="ru-RU" sz="1400" dirty="0"/>
              <a:t>(</a:t>
            </a:r>
            <a:r>
              <a:rPr lang="pt-BR" sz="1400" dirty="0"/>
              <a:t>C</a:t>
            </a:r>
            <a:r>
              <a:rPr lang="ru-RU" sz="1400" dirty="0"/>
              <a:t> + </a:t>
            </a:r>
            <a:r>
              <a:rPr lang="pt-BR" sz="1400" dirty="0"/>
              <a:t>H</a:t>
            </a:r>
            <a:r>
              <a:rPr lang="ru-RU" sz="1400" dirty="0"/>
              <a:t>) = 0,075 ∙ 12 + 0,15 ∙ 1 = 1,05 г</a:t>
            </a:r>
          </a:p>
          <a:p>
            <a:pPr indent="0">
              <a:buNone/>
            </a:pPr>
            <a:r>
              <a:rPr lang="pt-BR" sz="1400" dirty="0"/>
              <a:t>m(</a:t>
            </a:r>
            <a:r>
              <a:rPr lang="ru-RU" sz="1400" dirty="0"/>
              <a:t>О</a:t>
            </a:r>
            <a:r>
              <a:rPr lang="pt-BR" sz="1400" dirty="0"/>
              <a:t>) = 1,85 – 1,05 = 0,8 </a:t>
            </a:r>
            <a:r>
              <a:rPr lang="ru-RU" sz="1400" dirty="0"/>
              <a:t>г</a:t>
            </a:r>
          </a:p>
          <a:p>
            <a:pPr indent="0">
              <a:buNone/>
            </a:pPr>
            <a:r>
              <a:rPr lang="pt-BR" sz="1400" dirty="0"/>
              <a:t>n(O) = 0,8 / 16 = 0,05 </a:t>
            </a:r>
            <a:r>
              <a:rPr lang="ru-RU" sz="1400" dirty="0"/>
              <a:t>моль</a:t>
            </a:r>
          </a:p>
          <a:p>
            <a:pPr indent="0">
              <a:buNone/>
            </a:pPr>
            <a:r>
              <a:rPr lang="pt-BR" sz="1400" dirty="0"/>
              <a:t>n(</a:t>
            </a:r>
            <a:r>
              <a:rPr lang="ru-RU" sz="1400" dirty="0"/>
              <a:t>С</a:t>
            </a:r>
            <a:r>
              <a:rPr lang="pt-BR" sz="1400" dirty="0"/>
              <a:t>) : n(</a:t>
            </a:r>
            <a:r>
              <a:rPr lang="ru-RU" sz="1400" dirty="0"/>
              <a:t>Н</a:t>
            </a:r>
            <a:r>
              <a:rPr lang="pt-BR" sz="1400" dirty="0"/>
              <a:t>) : n(O) = 0,075 : 0,15 : 0,05 = 3 : 6 : 2 </a:t>
            </a:r>
            <a:endParaRPr lang="ru-RU" sz="1400" dirty="0"/>
          </a:p>
          <a:p>
            <a:pPr indent="0">
              <a:buNone/>
            </a:pPr>
            <a:r>
              <a:rPr lang="ru-RU" sz="1400" dirty="0"/>
              <a:t>Молекулярная формула вещества – </a:t>
            </a:r>
            <a:r>
              <a:rPr lang="pt-BR" sz="1400" dirty="0"/>
              <a:t>C</a:t>
            </a:r>
            <a:r>
              <a:rPr lang="ru-RU" sz="1400" baseline="-25000" dirty="0"/>
              <a:t>3</a:t>
            </a:r>
            <a:r>
              <a:rPr lang="pt-BR" sz="1400" dirty="0"/>
              <a:t>H</a:t>
            </a:r>
            <a:r>
              <a:rPr lang="ru-RU" sz="1400" baseline="-25000" dirty="0"/>
              <a:t>6</a:t>
            </a:r>
            <a:r>
              <a:rPr lang="pt-BR" sz="1400" dirty="0"/>
              <a:t>O</a:t>
            </a:r>
            <a:r>
              <a:rPr lang="ru-RU" sz="1400" baseline="-25000" dirty="0"/>
              <a:t>2</a:t>
            </a:r>
            <a:endParaRPr lang="ru-RU" sz="1400" dirty="0"/>
          </a:p>
          <a:p>
            <a:pPr indent="0">
              <a:buNone/>
            </a:pPr>
            <a:r>
              <a:rPr lang="ru-RU" sz="1400" dirty="0"/>
              <a:t>2) Составлена структурная формула вещества:</a:t>
            </a:r>
          </a:p>
          <a:p>
            <a:pPr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xmlns="" id="{86D8E881-24D7-4293-9559-8E7F9C2F80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24285360"/>
              </p:ext>
            </p:extLst>
          </p:nvPr>
        </p:nvGraphicFramePr>
        <p:xfrm>
          <a:off x="5076056" y="3831894"/>
          <a:ext cx="1479550" cy="539750"/>
        </p:xfrm>
        <a:graphic>
          <a:graphicData uri="http://schemas.openxmlformats.org/presentationml/2006/ole">
            <p:oleObj spid="_x0000_s1053" r:id="rId3" imgW="1392936" imgH="524256" progId="">
              <p:embed/>
            </p:oleObj>
          </a:graphicData>
        </a:graphic>
      </p:graphicFrame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xmlns="" id="{511506B9-9DF8-4605-8BA4-3C1176EB69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5274385"/>
              </p:ext>
            </p:extLst>
          </p:nvPr>
        </p:nvGraphicFramePr>
        <p:xfrm>
          <a:off x="1403648" y="4448175"/>
          <a:ext cx="4324350" cy="539750"/>
        </p:xfrm>
        <a:graphic>
          <a:graphicData uri="http://schemas.openxmlformats.org/presentationml/2006/ole">
            <p:oleObj spid="_x0000_s1054" r:id="rId4" imgW="4602480" imgH="60045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349425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3834"/>
            <a:ext cx="7848872" cy="54945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Пример ответа 1</a:t>
            </a:r>
            <a:endParaRPr lang="ru-RU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9B2DF1-DA90-4B77-B3B8-740BEC59078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01316"/>
            <a:ext cx="65722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1CCCD15-A0E2-4E9A-A1EE-D4C3BF3B093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92116"/>
            <a:ext cx="6840760" cy="14416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AB1E4D6-12AA-4D79-9A34-AE821E91E734}"/>
              </a:ext>
            </a:extLst>
          </p:cNvPr>
          <p:cNvSpPr/>
          <p:nvPr/>
        </p:nvSpPr>
        <p:spPr>
          <a:xfrm>
            <a:off x="518973" y="4859687"/>
            <a:ext cx="47320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б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545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3834"/>
            <a:ext cx="7848872" cy="54945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Пример ответа 6</a:t>
            </a:r>
            <a:endParaRPr lang="ru-RU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729B047-3A60-442F-AA54-B4FD846A3EF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89873"/>
            <a:ext cx="6912768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F72F27-21CC-44AD-903B-EAB127A23AE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27371"/>
            <a:ext cx="6984776" cy="22063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8FF7DEA-73A4-4820-90DE-3AA7F3CDB6E7}"/>
              </a:ext>
            </a:extLst>
          </p:cNvPr>
          <p:cNvSpPr/>
          <p:nvPr/>
        </p:nvSpPr>
        <p:spPr>
          <a:xfrm>
            <a:off x="518973" y="4825127"/>
            <a:ext cx="47320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б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8704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3834"/>
            <a:ext cx="7848872" cy="54945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Пример ответа 7</a:t>
            </a:r>
            <a:endParaRPr lang="ru-RU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D181CA5-E82B-4E08-9B06-052FB4BD93A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13508"/>
            <a:ext cx="7071494" cy="3286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74EA2B3-4395-4A8B-A759-CB94FE95292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81635"/>
            <a:ext cx="5934075" cy="12982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7DF27C2-0E77-40D1-AB42-793A8B4A9CCF}"/>
              </a:ext>
            </a:extLst>
          </p:cNvPr>
          <p:cNvSpPr/>
          <p:nvPr/>
        </p:nvSpPr>
        <p:spPr>
          <a:xfrm>
            <a:off x="683568" y="4730777"/>
            <a:ext cx="47320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б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678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17340"/>
            <a:ext cx="7848872" cy="2952328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b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 работы!</a:t>
            </a:r>
          </a:p>
        </p:txBody>
      </p:sp>
    </p:spTree>
    <p:extLst>
      <p:ext uri="{BB962C8B-B14F-4D97-AF65-F5344CB8AC3E}">
        <p14:creationId xmlns:p14="http://schemas.microsoft.com/office/powerpoint/2010/main" xmlns="" val="399055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5"/>
            <a:ext cx="8363272" cy="54945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Указания по оцениванию развернутых ответов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65559DE-C20A-46CC-9D72-02CE42153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943100"/>
            <a:ext cx="8496944" cy="141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135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4"/>
            <a:ext cx="8363272" cy="909489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Задание 34:</a:t>
            </a:r>
            <a:br>
              <a:rPr lang="ru-RU" sz="2800" dirty="0">
                <a:solidFill>
                  <a:schemeClr val="accent1"/>
                </a:solidFill>
              </a:rPr>
            </a:b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запись уравнений реакций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4731352-3DAA-43D6-8B0E-EA0DA26F6C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2613" y="1417340"/>
            <a:ext cx="800100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6662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3834"/>
            <a:ext cx="7848872" cy="98149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Задание 34:</a:t>
            </a:r>
            <a:br>
              <a:rPr lang="ru-RU" sz="2800" dirty="0">
                <a:solidFill>
                  <a:schemeClr val="accent1"/>
                </a:solidFill>
              </a:rPr>
            </a:b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действия с заданными физическими величинами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43F4A1A1-74FD-4477-A2FE-E67AD8FD9A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1663" y="1489348"/>
            <a:ext cx="796290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3453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3834"/>
            <a:ext cx="7848872" cy="98149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Задание 34:</a:t>
            </a:r>
            <a:br>
              <a:rPr lang="ru-RU" sz="2800" dirty="0">
                <a:solidFill>
                  <a:schemeClr val="accent1"/>
                </a:solidFill>
              </a:rPr>
            </a:br>
            <a:r>
              <a:rPr lang="ru-RU" sz="27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последовательность действий при решении задачи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9B4130C-5EDB-4809-AFDE-A8A23EF830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4362" y="1489348"/>
            <a:ext cx="8062094" cy="1800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165E2E1-9374-4AC8-B461-75D88E84800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647" y="3289548"/>
            <a:ext cx="8392845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571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3834"/>
            <a:ext cx="7848872" cy="98149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Задание 34:</a:t>
            </a:r>
            <a:br>
              <a:rPr lang="ru-RU" sz="2800" dirty="0">
                <a:solidFill>
                  <a:schemeClr val="accent1"/>
                </a:solidFill>
              </a:rPr>
            </a:b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определение неизвестной физической величины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893325A-1FD3-4EC7-8A11-A6EBED54C8F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705372"/>
            <a:ext cx="8424936" cy="254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3527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3834"/>
            <a:ext cx="7848872" cy="98149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</a:rPr>
              <a:t>Задание 34:</a:t>
            </a:r>
            <a:br>
              <a:rPr lang="ru-RU" sz="2800" dirty="0">
                <a:solidFill>
                  <a:schemeClr val="accent1"/>
                </a:solidFill>
              </a:rPr>
            </a:b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рекомендации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E4C28CA-FB72-400D-8C02-84D7ECE14686}"/>
              </a:ext>
            </a:extLst>
          </p:cNvPr>
          <p:cNvSpPr/>
          <p:nvPr/>
        </p:nvSpPr>
        <p:spPr>
          <a:xfrm>
            <a:off x="1331640" y="3145532"/>
            <a:ext cx="6030416" cy="126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 если в ответе экзаменуемого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указаны единицы измерения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искомых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физических величин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(более четырёх), то оценка за выполнение задания снижается на 1 балл.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71A4467-D9F7-4CA1-B57D-48AE5173CEDC}"/>
              </a:ext>
            </a:extLst>
          </p:cNvPr>
          <p:cNvSpPr/>
          <p:nvPr/>
        </p:nvSpPr>
        <p:spPr>
          <a:xfrm>
            <a:off x="1331640" y="1591419"/>
            <a:ext cx="6030416" cy="126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 наличия в ответе экзаменуемого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ошибок в вычислениях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(не более трёх), которые привели к неверному ответу, оценка за выполнение задания снижается только на 1 балл.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411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63834"/>
            <a:ext cx="8363272" cy="61241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задания 34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0632C1-E9E9-463C-895A-47963C66F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 algn="l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электролиза (на инертных электродах) взяли 390 г 15%-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раствора хлорида натрия. После того как масса раствора уменьшилась на 21,9 г, процесс остановили. </a:t>
            </a:r>
          </a:p>
          <a:p>
            <a:pPr indent="0" algn="l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образовавшемуся раствору добавили 160 г 20%-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раствора сульфата меди(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Определите массовую долю хлорида натрия в полученном растворе.</a:t>
            </a:r>
          </a:p>
          <a:p>
            <a:pPr indent="0" algn="l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ответе запишите уравнения реакций, которые указаны в условии задачи,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приведите все необходимые вычисления (указывайте единицы измерения искомых физических величин).</a:t>
            </a:r>
          </a:p>
          <a:p>
            <a:pPr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46204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ФИПИ">
      <a:dk1>
        <a:sysClr val="windowText" lastClr="000000"/>
      </a:dk1>
      <a:lt1>
        <a:sysClr val="window" lastClr="FFFFFF"/>
      </a:lt1>
      <a:dk2>
        <a:srgbClr val="006666"/>
      </a:dk2>
      <a:lt2>
        <a:srgbClr val="FFFFFF"/>
      </a:lt2>
      <a:accent1>
        <a:srgbClr val="006666"/>
      </a:accent1>
      <a:accent2>
        <a:srgbClr val="C00000"/>
      </a:accent2>
      <a:accent3>
        <a:srgbClr val="A2C4A6"/>
      </a:accent3>
      <a:accent4>
        <a:srgbClr val="8064A2"/>
      </a:accent4>
      <a:accent5>
        <a:srgbClr val="E36C09"/>
      </a:accent5>
      <a:accent6>
        <a:srgbClr val="548DD4"/>
      </a:accent6>
      <a:hlink>
        <a:srgbClr val="1F248D"/>
      </a:hlink>
      <a:folHlink>
        <a:srgbClr val="1F248D"/>
      </a:folHlink>
    </a:clrScheme>
    <a:fontScheme name="ФИПИ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883</Words>
  <Application>Microsoft Office PowerPoint</Application>
  <PresentationFormat>Экран (16:10)</PresentationFormat>
  <Paragraphs>87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Оценивание выполнения  заданий 34 - 35</vt:lpstr>
      <vt:lpstr>Критерии оценивания задания 34</vt:lpstr>
      <vt:lpstr>Указания по оцениванию развернутых ответов</vt:lpstr>
      <vt:lpstr>Задание 34: 1. запись уравнений реакций</vt:lpstr>
      <vt:lpstr>Задание 34: 2. действия с заданными физическими величинами</vt:lpstr>
      <vt:lpstr>Задание 34: 3. последовательность действий при решении задачи</vt:lpstr>
      <vt:lpstr>Задание 34: 4. определение неизвестной физической величины</vt:lpstr>
      <vt:lpstr>Задание 34: дополнительные рекомендации</vt:lpstr>
      <vt:lpstr>Условие задания 34</vt:lpstr>
      <vt:lpstr>Вариант ответа на задание 34</vt:lpstr>
      <vt:lpstr>Пример ответа 1</vt:lpstr>
      <vt:lpstr>Пример ответа 2</vt:lpstr>
      <vt:lpstr>Пример ответа 3</vt:lpstr>
      <vt:lpstr>Пример ответа 6</vt:lpstr>
      <vt:lpstr>Критерии оценивания задания 35</vt:lpstr>
      <vt:lpstr>Указания по оцениванию развернутых ответов</vt:lpstr>
      <vt:lpstr>Задание 35:  1. вычисления для определения молекулярной формулы</vt:lpstr>
      <vt:lpstr>Задание 35: 2. запись структурной формулы</vt:lpstr>
      <vt:lpstr>Задание 35:       3. запись уравнения реакции</vt:lpstr>
      <vt:lpstr>Задание 35:       3. запись уравнения реакции</vt:lpstr>
      <vt:lpstr>Условие задания 35</vt:lpstr>
      <vt:lpstr>Вариант ответа на задание 34</vt:lpstr>
      <vt:lpstr>Пример ответа 1</vt:lpstr>
      <vt:lpstr>Пример ответа 6</vt:lpstr>
      <vt:lpstr>Пример ответа 7</vt:lpstr>
      <vt:lpstr>Благодарю за внимание!  Успешной работы!</vt:lpstr>
    </vt:vector>
  </TitlesOfParts>
  <Company>FIPI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Red</dc:creator>
  <cp:lastModifiedBy>Nadezhda</cp:lastModifiedBy>
  <cp:revision>44</cp:revision>
  <dcterms:created xsi:type="dcterms:W3CDTF">2018-10-23T16:07:51Z</dcterms:created>
  <dcterms:modified xsi:type="dcterms:W3CDTF">2019-12-17T15:43:07Z</dcterms:modified>
</cp:coreProperties>
</file>